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0" autoAdjust="0"/>
    <p:restoredTop sz="68241" autoAdjust="0"/>
  </p:normalViewPr>
  <p:slideViewPr>
    <p:cSldViewPr snapToGrid="0">
      <p:cViewPr>
        <p:scale>
          <a:sx n="77" d="100"/>
          <a:sy n="77" d="100"/>
        </p:scale>
        <p:origin x="155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5BE8D48-5B54-4628-8E93-507F3D3F71A9}" type="datetime1">
              <a:rPr lang="ko-KR" altLang="en-US"/>
              <a:pPr lvl="0">
                <a:defRPr/>
              </a:pPr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E795C02-7FF8-455A-B9C6-9A1811E6C10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안녕하세요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발표를 맡게 된 정현우입니다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아두이노를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이용한 스마트 정수기를 주제로 발표하겠습니다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33056E-F115-45B6-BCA6-E97D3810F4F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이나 리모컨의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버튼을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누르면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LCD에서는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Water, RGB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LED에서는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초록색이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냉수 버튼이나 리모컨의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버튼을 누르면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Cold Water, RGB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에서는 파란색이 출력되도록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2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스위치의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if문과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else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1,2,3번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스위치가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눌렸는지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여부를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digitalRead를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이용해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읽고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읽은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LOW면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아래와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같은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설명드린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알고리즘대로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작동하도록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리모컨의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if문과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switch문을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리모컨으로부터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적외선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신호를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수신받으면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switch문을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수행하도록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화면에는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없지만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리모컨의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+와 –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온수의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조절할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너무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뜨겁거나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너무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차가운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출력하면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의미가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없으므로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50도와 100도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사이에서만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조절할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번째로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관련한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설명하겠습니다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종이컵을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가져가면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점점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종이컵을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가져가지도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않았는데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코드가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작동하는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최대한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줄이기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닿았을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무렵인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센서값인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800을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넘어섰을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0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부저에서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1초동안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소리를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발생시켜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나온다는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신호를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55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서보모터의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0도에서 90도로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회전시켜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개폐장치를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열어줍니다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66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시프트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레지스터를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이용해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파란색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1번째부터 8번째까지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8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주기적으로 깜박이게 하여 물이 나오고 있음을 알려줍니다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물탱크에서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설정한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양의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나왔을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컵을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가져가는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상황을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고려하였는데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컵을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도중에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멀어지게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조도센서의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800보다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작아지거나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물탱크안의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수분수위센서의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300보다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작아지면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4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발표는 주제 선정 동기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사용된 부품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제품 구성 및 구현방법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마지막으로 질문을 받으며 발표를 마무리하겠습니다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05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개폐장치를 다시 닫아 물이 나오는 동작을 멈추게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7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알고리즘에서 </a:t>
            </a:r>
            <a:r>
              <a:rPr lang="ko-KR" altLang="en-US" dirty="0" err="1"/>
              <a:t>설명해드린대로</a:t>
            </a:r>
            <a:r>
              <a:rPr lang="ko-KR" altLang="en-US" dirty="0"/>
              <a:t> 조도센서의 값이 </a:t>
            </a:r>
            <a:r>
              <a:rPr lang="en-US" altLang="ko-KR" dirty="0"/>
              <a:t>800</a:t>
            </a:r>
            <a:r>
              <a:rPr lang="ko-KR" altLang="en-US" dirty="0"/>
              <a:t>을 넘어서면 모터와 시프트 레지스터가 동작하고 수분수위센서의 값이 </a:t>
            </a:r>
            <a:r>
              <a:rPr lang="en-US" altLang="ko-KR" dirty="0"/>
              <a:t>300</a:t>
            </a:r>
            <a:r>
              <a:rPr lang="ko-KR" altLang="en-US" dirty="0"/>
              <a:t>보다 작아지거나 조도센서의 값이 </a:t>
            </a:r>
            <a:r>
              <a:rPr lang="en-US" altLang="ko-KR" dirty="0"/>
              <a:t>800</a:t>
            </a:r>
            <a:r>
              <a:rPr lang="ko-KR" altLang="en-US" dirty="0"/>
              <a:t>보다 작아지면 개폐장치를 닫도록 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43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정수기에 있는 필터의 수명 또한 고려해야 한다고 생각하였습니다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그래서 초기 필터 수명을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지정하여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서보모터가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한 번 동작을 수행할 때마다 수명이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씩 감소하도록 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7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5가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되었을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때는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Change라는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문구를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출력하여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감소했음을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알렸고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24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0이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되었을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때는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Danger를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출력하여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교체해야함을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알렸습니다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실제로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아니므로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0에서 1이 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감소한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–1이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되었을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11만큼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더해주어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10으로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교체한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상황을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가정하였습니다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6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같이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출력할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setCursor문을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수명을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출력하도록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필터수명이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5나 0, -1이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설명드린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알고리즘대로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작동하도록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08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시연영상을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보여드리면서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발표를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39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주제 선정 동기입니다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처음에는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어떻게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조작이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쉽고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편리하게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쓸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있을까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고민하다가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소프트웨어와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결합하기로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정수기에서도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동물이나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가정에서도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온수의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낮추는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이외에도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편의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넣은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만들기로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1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사용된 부픔을 간결하게 설명 드리면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2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제작과정에서 대표적으로 조도센서와 수분수위센서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개를 사용하였습니다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36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제품 구성 및 구현 방법입니다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 번째로 버튼 및 리모컨에 대해 설명 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물을 받기 전 어떠한 물을 받을지 부터 결정해야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택트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스위치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개와 적외선 리모컨을 사용하여 온수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냉수에 해당하는 동작을 수행하도록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버튼을 누르면 누른 버튼에 해당하는 값이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RGB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출력되도록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2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온수 버튼이나 리모컨의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버튼을 누르면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Hot Water, RGB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에서는 빨간색이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E795C02-7FF8-455A-B9C6-9A1811E6C100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9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9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1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3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4820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90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13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16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81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7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925B3-5C7D-013A-6972-9CB8ABDA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160A8-6120-31C1-6DB2-28F03C6A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F9285-0B28-06FE-0FDC-598D9E1B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2DC0F-137E-602C-1187-5E1A71D7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30ACC-063E-4A0D-2E49-CFA241E4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4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0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8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6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2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4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5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49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728CD9-5496-4A95-85E3-0DAA4D4E48B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8C70AE7-2F6B-4FFB-A771-120309FF8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5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vgsilh.com/ko/4caf50/image/311216.html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40604" y="5206208"/>
            <a:ext cx="907541" cy="14285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101" y="2661932"/>
            <a:ext cx="468195" cy="71429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6ABED-4C64-6BAB-A71F-74B93500CB7F}"/>
              </a:ext>
            </a:extLst>
          </p:cNvPr>
          <p:cNvSpPr txBox="1"/>
          <p:nvPr/>
        </p:nvSpPr>
        <p:spPr>
          <a:xfrm>
            <a:off x="9855460" y="4658259"/>
            <a:ext cx="1727200" cy="12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2023030837 </a:t>
            </a:r>
            <a:r>
              <a:rPr lang="ko-KR" altLang="en-US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김동현</a:t>
            </a:r>
            <a:endParaRPr lang="en-US" altLang="ko-KR" sz="1333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altLang="ko-KR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2023040564 </a:t>
            </a:r>
            <a:r>
              <a:rPr lang="ko-KR" altLang="en-US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박현우</a:t>
            </a:r>
            <a:endParaRPr lang="en-US" altLang="ko-KR" sz="1333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altLang="ko-KR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2023098822 </a:t>
            </a:r>
            <a:r>
              <a:rPr lang="ko-KR" altLang="en-US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이건수</a:t>
            </a:r>
            <a:endParaRPr lang="en-US" altLang="ko-KR" sz="1333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altLang="ko-KR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2023005650 </a:t>
            </a:r>
            <a:r>
              <a:rPr lang="ko-KR" altLang="en-US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이혁재</a:t>
            </a:r>
            <a:endParaRPr lang="en-US" altLang="ko-KR" sz="1333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altLang="ko-KR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2023004557 </a:t>
            </a:r>
            <a:r>
              <a:rPr lang="ko-KR" altLang="en-US" sz="1333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정현우</a:t>
            </a:r>
            <a:endParaRPr lang="en-US" altLang="ko-KR" sz="1333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ko-KR" altLang="en-US" sz="704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FC673-0C8D-4D36-C286-4D367DD52167}"/>
              </a:ext>
            </a:extLst>
          </p:cNvPr>
          <p:cNvSpPr txBox="1"/>
          <p:nvPr/>
        </p:nvSpPr>
        <p:spPr>
          <a:xfrm>
            <a:off x="1221831" y="2269940"/>
            <a:ext cx="7467600" cy="282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868" dirty="0" err="1">
                <a:latin typeface="Arial Rounded MT Bold" panose="020F0704030504030204" pitchFamily="34" charset="0"/>
              </a:rPr>
              <a:t>아두이노를</a:t>
            </a:r>
            <a:r>
              <a:rPr lang="ko-KR" altLang="en-US" sz="5868" dirty="0">
                <a:latin typeface="Arial Rounded MT Bold" panose="020F0704030504030204" pitchFamily="34" charset="0"/>
              </a:rPr>
              <a:t> 이용한 스마트 정수기</a:t>
            </a:r>
            <a:endParaRPr lang="en-US" altLang="ko-KR" sz="5868" dirty="0">
              <a:latin typeface="Arial Rounded MT Bold" panose="020F0704030504030204" pitchFamily="34" charset="0"/>
            </a:endParaRPr>
          </a:p>
          <a:p>
            <a:endParaRPr lang="en-US" altLang="ko-KR" sz="4400" dirty="0">
              <a:latin typeface="Amasis MT Pro Black" panose="02040A04050005020304" pitchFamily="18" charset="0"/>
            </a:endParaRPr>
          </a:p>
          <a:p>
            <a:r>
              <a:rPr lang="ko-KR" altLang="en-US" sz="1600" dirty="0">
                <a:latin typeface="Amasis MT Pro Black" panose="02040A04050005020304" pitchFamily="18" charset="0"/>
              </a:rPr>
              <a:t>기초로봇공학개론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2136A4-05AB-7D0D-9A23-4374AA05572C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AC1DD7-41DC-A65E-5644-552596ED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F3F334-E0E0-2155-AF97-8FEC59479B63}"/>
              </a:ext>
            </a:extLst>
          </p:cNvPr>
          <p:cNvSpPr/>
          <p:nvPr/>
        </p:nvSpPr>
        <p:spPr>
          <a:xfrm>
            <a:off x="772155" y="3279462"/>
            <a:ext cx="3722025" cy="922227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99" dirty="0"/>
              <a:t>Water</a:t>
            </a:r>
            <a:endParaRPr lang="ko-KR" altLang="en-US" sz="319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706BBC-9697-27C1-045E-4E29DFD45392}"/>
              </a:ext>
            </a:extLst>
          </p:cNvPr>
          <p:cNvSpPr/>
          <p:nvPr/>
        </p:nvSpPr>
        <p:spPr>
          <a:xfrm>
            <a:off x="5151180" y="2678174"/>
            <a:ext cx="290281" cy="182123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FB6807-E12C-F0F3-CC3F-3F9464BE4C24}"/>
              </a:ext>
            </a:extLst>
          </p:cNvPr>
          <p:cNvSpPr/>
          <p:nvPr/>
        </p:nvSpPr>
        <p:spPr>
          <a:xfrm rot="16200000">
            <a:off x="1993654" y="4050969"/>
            <a:ext cx="1213021" cy="24044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E54D71-4799-5BF8-24F8-17EBC21EC15D}"/>
              </a:ext>
            </a:extLst>
          </p:cNvPr>
          <p:cNvSpPr/>
          <p:nvPr/>
        </p:nvSpPr>
        <p:spPr>
          <a:xfrm rot="165616">
            <a:off x="2387358" y="4978292"/>
            <a:ext cx="522661" cy="4880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17A63B-3A69-744C-0AA0-824BEFA1FD80}"/>
              </a:ext>
            </a:extLst>
          </p:cNvPr>
          <p:cNvSpPr/>
          <p:nvPr/>
        </p:nvSpPr>
        <p:spPr>
          <a:xfrm rot="165616">
            <a:off x="3086674" y="4980990"/>
            <a:ext cx="534485" cy="485096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617BB8-9F32-81B8-0831-170AE31D54CD}"/>
              </a:ext>
            </a:extLst>
          </p:cNvPr>
          <p:cNvSpPr/>
          <p:nvPr/>
        </p:nvSpPr>
        <p:spPr>
          <a:xfrm>
            <a:off x="2279036" y="2218674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1E0E64-A4B2-0F4F-D1B2-C4E5996F12AB}"/>
              </a:ext>
            </a:extLst>
          </p:cNvPr>
          <p:cNvSpPr/>
          <p:nvPr/>
        </p:nvSpPr>
        <p:spPr>
          <a:xfrm>
            <a:off x="3540599" y="2218674"/>
            <a:ext cx="738192" cy="7556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DDE7C7-452A-7860-0A6F-7BF2E04F4FA5}"/>
              </a:ext>
            </a:extLst>
          </p:cNvPr>
          <p:cNvSpPr/>
          <p:nvPr/>
        </p:nvSpPr>
        <p:spPr>
          <a:xfrm>
            <a:off x="1085304" y="2208565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86F2F1-F9DC-0561-61E7-8450B3574C3B}"/>
              </a:ext>
            </a:extLst>
          </p:cNvPr>
          <p:cNvSpPr/>
          <p:nvPr/>
        </p:nvSpPr>
        <p:spPr>
          <a:xfrm rot="165616">
            <a:off x="1637653" y="4984331"/>
            <a:ext cx="522661" cy="488081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C15440-5C52-B610-EAD5-BA1D75325770}"/>
              </a:ext>
            </a:extLst>
          </p:cNvPr>
          <p:cNvSpPr txBox="1"/>
          <p:nvPr/>
        </p:nvSpPr>
        <p:spPr>
          <a:xfrm>
            <a:off x="918981" y="1577478"/>
            <a:ext cx="40736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온수   정수   냉수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EBFE02-88C6-D9A3-8B8A-57DA6B807BE6}"/>
              </a:ext>
            </a:extLst>
          </p:cNvPr>
          <p:cNvSpPr/>
          <p:nvPr/>
        </p:nvSpPr>
        <p:spPr>
          <a:xfrm>
            <a:off x="6521310" y="1577477"/>
            <a:ext cx="4947611" cy="184693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LCD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Hot water</a:t>
            </a:r>
          </a:p>
          <a:p>
            <a:pPr algn="ctr"/>
            <a:r>
              <a:rPr lang="ko-KR" alt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정수 </a:t>
            </a:r>
            <a:r>
              <a:rPr lang="en-US" altLang="ko-KR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Water</a:t>
            </a:r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Cold water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93F03FC-FB96-FE4A-B375-6C622F9B3E59}"/>
              </a:ext>
            </a:extLst>
          </p:cNvPr>
          <p:cNvSpPr/>
          <p:nvPr/>
        </p:nvSpPr>
        <p:spPr>
          <a:xfrm>
            <a:off x="6519426" y="4158674"/>
            <a:ext cx="4947611" cy="184693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RGB LED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빨간색</a:t>
            </a:r>
            <a:endParaRPr lang="en-US" altLang="ko-KR" sz="3000" b="1" dirty="0"/>
          </a:p>
          <a:p>
            <a:pPr algn="ctr"/>
            <a:r>
              <a:rPr lang="ko-KR" alt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정수 </a:t>
            </a:r>
            <a:r>
              <a:rPr lang="en-US" altLang="ko-KR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초록색</a:t>
            </a:r>
            <a:endParaRPr lang="en-US" altLang="ko-KR" sz="3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파란색</a:t>
            </a:r>
            <a:endParaRPr lang="en-US" altLang="ko-KR" sz="30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4A617B1-9B61-F9AE-F65C-1BA7A4606812}"/>
              </a:ext>
            </a:extLst>
          </p:cNvPr>
          <p:cNvSpPr/>
          <p:nvPr/>
        </p:nvSpPr>
        <p:spPr>
          <a:xfrm rot="19434808">
            <a:off x="2048231" y="2405915"/>
            <a:ext cx="742217" cy="5445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9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202C0-E10A-511C-0240-7B279BF9793A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AC1DD7-41DC-A65E-5644-552596ED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6B47AF-3022-389E-D10E-79E82153319F}"/>
              </a:ext>
            </a:extLst>
          </p:cNvPr>
          <p:cNvSpPr/>
          <p:nvPr/>
        </p:nvSpPr>
        <p:spPr>
          <a:xfrm>
            <a:off x="772155" y="3279462"/>
            <a:ext cx="3722025" cy="922227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99" dirty="0"/>
              <a:t>Cold water</a:t>
            </a:r>
            <a:endParaRPr lang="ko-KR" altLang="en-US" sz="319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01677C-6B70-2CB1-8F0B-72555052E412}"/>
              </a:ext>
            </a:extLst>
          </p:cNvPr>
          <p:cNvSpPr/>
          <p:nvPr/>
        </p:nvSpPr>
        <p:spPr>
          <a:xfrm>
            <a:off x="5147487" y="2654011"/>
            <a:ext cx="290281" cy="1821235"/>
          </a:xfrm>
          <a:prstGeom prst="rect">
            <a:avLst/>
          </a:prstGeom>
          <a:solidFill>
            <a:srgbClr val="004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A0BF14-6747-84BC-0CE8-C66FDF6B34CD}"/>
              </a:ext>
            </a:extLst>
          </p:cNvPr>
          <p:cNvSpPr/>
          <p:nvPr/>
        </p:nvSpPr>
        <p:spPr>
          <a:xfrm rot="16200000">
            <a:off x="1993654" y="4050969"/>
            <a:ext cx="1213021" cy="24044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88E573-6EDD-F98D-3ED1-ACE856C6398B}"/>
              </a:ext>
            </a:extLst>
          </p:cNvPr>
          <p:cNvSpPr/>
          <p:nvPr/>
        </p:nvSpPr>
        <p:spPr>
          <a:xfrm rot="165616">
            <a:off x="2387358" y="4978292"/>
            <a:ext cx="522661" cy="488081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087B2-D7AB-EC7C-4489-5DA7A5B82CF1}"/>
              </a:ext>
            </a:extLst>
          </p:cNvPr>
          <p:cNvSpPr/>
          <p:nvPr/>
        </p:nvSpPr>
        <p:spPr>
          <a:xfrm rot="165616">
            <a:off x="3086674" y="4980990"/>
            <a:ext cx="534485" cy="4850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4D6249-0FC9-E990-283B-2DCC03DEBBA6}"/>
              </a:ext>
            </a:extLst>
          </p:cNvPr>
          <p:cNvSpPr/>
          <p:nvPr/>
        </p:nvSpPr>
        <p:spPr>
          <a:xfrm>
            <a:off x="2279036" y="2218674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57978B-1B5E-E4E6-9837-71EB60CC2B29}"/>
              </a:ext>
            </a:extLst>
          </p:cNvPr>
          <p:cNvSpPr/>
          <p:nvPr/>
        </p:nvSpPr>
        <p:spPr>
          <a:xfrm>
            <a:off x="3540599" y="2218674"/>
            <a:ext cx="738192" cy="7556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2ABE9A-BBD4-BCDB-AA39-C9B634A6A33D}"/>
              </a:ext>
            </a:extLst>
          </p:cNvPr>
          <p:cNvSpPr/>
          <p:nvPr/>
        </p:nvSpPr>
        <p:spPr>
          <a:xfrm>
            <a:off x="1085304" y="2208565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F35E705-EAFB-F895-728F-27548CE85562}"/>
              </a:ext>
            </a:extLst>
          </p:cNvPr>
          <p:cNvSpPr/>
          <p:nvPr/>
        </p:nvSpPr>
        <p:spPr>
          <a:xfrm rot="165616">
            <a:off x="1637653" y="4984331"/>
            <a:ext cx="522661" cy="488081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FF153-DDB5-8C8F-7D55-6B10ECEE0EFB}"/>
              </a:ext>
            </a:extLst>
          </p:cNvPr>
          <p:cNvSpPr txBox="1"/>
          <p:nvPr/>
        </p:nvSpPr>
        <p:spPr>
          <a:xfrm>
            <a:off x="918981" y="1577478"/>
            <a:ext cx="40736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온수   정수   냉수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B38E2EC-402F-F7B4-3EBF-9C5DC3DCBBD5}"/>
              </a:ext>
            </a:extLst>
          </p:cNvPr>
          <p:cNvSpPr/>
          <p:nvPr/>
        </p:nvSpPr>
        <p:spPr>
          <a:xfrm>
            <a:off x="6521310" y="1577477"/>
            <a:ext cx="4947611" cy="184693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LCD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Hot water</a:t>
            </a:r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Water</a:t>
            </a:r>
          </a:p>
          <a:p>
            <a:pPr algn="ctr"/>
            <a:r>
              <a:rPr lang="ko-KR" altLang="en-US" sz="3000" b="1" dirty="0">
                <a:solidFill>
                  <a:srgbClr val="4BEAFB"/>
                </a:solidFill>
              </a:rPr>
              <a:t>냉수 </a:t>
            </a:r>
            <a:r>
              <a:rPr lang="en-US" altLang="ko-KR" sz="3000" b="1" dirty="0">
                <a:solidFill>
                  <a:srgbClr val="4BEAFB"/>
                </a:solidFill>
              </a:rPr>
              <a:t>– Cold water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459FB8-D8B5-F4B5-F903-664FA19FED1E}"/>
              </a:ext>
            </a:extLst>
          </p:cNvPr>
          <p:cNvSpPr/>
          <p:nvPr/>
        </p:nvSpPr>
        <p:spPr>
          <a:xfrm>
            <a:off x="6519426" y="4158674"/>
            <a:ext cx="4947611" cy="184693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RGB LED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빨간색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초록색</a:t>
            </a:r>
            <a:endParaRPr lang="en-US" altLang="ko-KR" sz="3000" b="1" dirty="0"/>
          </a:p>
          <a:p>
            <a:pPr algn="ctr"/>
            <a:r>
              <a:rPr lang="ko-KR" altLang="en-US" sz="3000" b="1" dirty="0">
                <a:solidFill>
                  <a:srgbClr val="4BEAFB"/>
                </a:solidFill>
              </a:rPr>
              <a:t>냉수 </a:t>
            </a:r>
            <a:r>
              <a:rPr lang="en-US" altLang="ko-KR" sz="3000" b="1" dirty="0">
                <a:solidFill>
                  <a:srgbClr val="4BEAFB"/>
                </a:solidFill>
              </a:rPr>
              <a:t>– </a:t>
            </a:r>
            <a:r>
              <a:rPr lang="ko-KR" altLang="en-US" sz="3000" b="1" dirty="0">
                <a:solidFill>
                  <a:srgbClr val="4BEAFB"/>
                </a:solidFill>
              </a:rPr>
              <a:t>파란색</a:t>
            </a:r>
            <a:endParaRPr lang="en-US" altLang="ko-KR" sz="3000" b="1" dirty="0">
              <a:solidFill>
                <a:srgbClr val="4BEAFB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8289866-D506-D2CE-E0AF-07E42E6A34B1}"/>
              </a:ext>
            </a:extLst>
          </p:cNvPr>
          <p:cNvSpPr/>
          <p:nvPr/>
        </p:nvSpPr>
        <p:spPr>
          <a:xfrm rot="19434808">
            <a:off x="3289146" y="2453994"/>
            <a:ext cx="742217" cy="5445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5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9D7BF7-0B1B-974E-CC97-330BB990F659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43C457-3768-B439-0E7B-FE5D416FF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4007" r="7426" b="15606"/>
          <a:stretch/>
        </p:blipFill>
        <p:spPr>
          <a:xfrm>
            <a:off x="461683" y="1617523"/>
            <a:ext cx="7929502" cy="37165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64555C6-0F14-B6E2-5465-87704CD1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89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D204917-86A1-0C70-E4BA-4B9BAD0ED02A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91E601E-7977-D73A-7E76-44F0B172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DC65B01-D49F-B159-DC81-DDED1441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3936" r="6811" b="14129"/>
          <a:stretch/>
        </p:blipFill>
        <p:spPr>
          <a:xfrm>
            <a:off x="472273" y="1396720"/>
            <a:ext cx="10430189" cy="4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 sz="4400" b="1" kern="0" spc="-100">
                <a:latin typeface="Noto Sans CJK KR Bold"/>
                <a:cs typeface="Noto Sans CJK KR Bold"/>
              </a:rPr>
              <a:t>3. </a:t>
            </a:r>
            <a:r>
              <a:rPr lang="ko-KR" altLang="en-US" sz="4400" b="1" kern="0" spc="-100">
                <a:latin typeface="Noto Sans CJK KR Bold"/>
                <a:cs typeface="Noto Sans CJK KR Bold"/>
              </a:rPr>
              <a:t>제품 구성 및 구현방법</a:t>
            </a:r>
            <a:r>
              <a:rPr lang="en-US" altLang="ko-KR" sz="4400" b="1" kern="0" spc="-100">
                <a:latin typeface="Noto Sans CJK KR Bold"/>
                <a:cs typeface="Noto Sans CJK KR Bold"/>
              </a:rPr>
              <a:t> </a:t>
            </a:r>
            <a:br>
              <a:rPr lang="en-US" altLang="ko-KR" b="1">
                <a:solidFill>
                  <a:prstClr val="black"/>
                </a:solidFill>
                <a:latin typeface="Calibri"/>
              </a:rPr>
            </a:br>
            <a:endParaRPr lang="ko-KR" altLang="en-US"/>
          </a:p>
        </p:txBody>
      </p:sp>
      <p:sp>
        <p:nvSpPr>
          <p:cNvPr id="3" name="화살표: 갈매기형 수장 2"/>
          <p:cNvSpPr/>
          <p:nvPr/>
        </p:nvSpPr>
        <p:spPr>
          <a:xfrm>
            <a:off x="4173444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5">
              <a:lumMod val="50000"/>
              <a:alpha val="1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부저 알림음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재생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5" name="화살표: 갈매기형 수장 4"/>
          <p:cNvSpPr/>
          <p:nvPr/>
        </p:nvSpPr>
        <p:spPr>
          <a:xfrm>
            <a:off x="7359835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물 개폐장치 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작동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6" name="화살표: 오각형 5"/>
          <p:cNvSpPr/>
          <p:nvPr/>
        </p:nvSpPr>
        <p:spPr>
          <a:xfrm>
            <a:off x="1221808" y="4879721"/>
            <a:ext cx="2644493" cy="1151428"/>
          </a:xfrm>
          <a:prstGeom prst="homePlate">
            <a:avLst>
              <a:gd name="adj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조도센서 값</a:t>
            </a:r>
          </a:p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</a:rPr>
              <a:t>&gt; 800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7" name="원통형 6"/>
          <p:cNvSpPr/>
          <p:nvPr/>
        </p:nvSpPr>
        <p:spPr>
          <a:xfrm>
            <a:off x="2289896" y="1065684"/>
            <a:ext cx="2129060" cy="1043132"/>
          </a:xfrm>
          <a:prstGeom prst="can">
            <a:avLst>
              <a:gd name="adj" fmla="val 25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2536" y="1984647"/>
            <a:ext cx="1291777" cy="14906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558117" y="3591940"/>
            <a:ext cx="624738" cy="461814"/>
            <a:chOff x="5558117" y="3591939"/>
            <a:chExt cx="624738" cy="461814"/>
          </a:xfrm>
        </p:grpSpPr>
        <p:sp>
          <p:nvSpPr>
            <p:cNvPr id="60" name="자유형: 도형 59"/>
            <p:cNvSpPr/>
            <p:nvPr/>
          </p:nvSpPr>
          <p:spPr>
            <a:xfrm>
              <a:off x="5839972" y="3591939"/>
              <a:ext cx="342883" cy="461814"/>
            </a:xfrm>
            <a:custGeom>
              <a:avLst/>
              <a:gdLst>
                <a:gd name="connsiteX0" fmla="*/ 340071 w 342883"/>
                <a:gd name="connsiteY0" fmla="*/ -455 h 461814"/>
                <a:gd name="connsiteX1" fmla="*/ 194395 w 342883"/>
                <a:gd name="connsiteY1" fmla="*/ 72383 h 461814"/>
                <a:gd name="connsiteX2" fmla="*/ 132763 w 342883"/>
                <a:gd name="connsiteY2" fmla="*/ 192846 h 461814"/>
                <a:gd name="connsiteX3" fmla="*/ 1093 w 342883"/>
                <a:gd name="connsiteY3" fmla="*/ 237669 h 461814"/>
                <a:gd name="connsiteX4" fmla="*/ 160777 w 342883"/>
                <a:gd name="connsiteY4" fmla="*/ 290897 h 461814"/>
                <a:gd name="connsiteX5" fmla="*/ 214005 w 342883"/>
                <a:gd name="connsiteY5" fmla="*/ 405758 h 461814"/>
                <a:gd name="connsiteX6" fmla="*/ 345674 w 342883"/>
                <a:gd name="connsiteY6" fmla="*/ 461787 h 4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883" h="461814">
                  <a:moveTo>
                    <a:pt x="340071" y="-455"/>
                  </a:moveTo>
                  <a:cubicBezTo>
                    <a:pt x="315792" y="11684"/>
                    <a:pt x="228947" y="40165"/>
                    <a:pt x="194395" y="72383"/>
                  </a:cubicBezTo>
                  <a:cubicBezTo>
                    <a:pt x="159843" y="104599"/>
                    <a:pt x="164979" y="165298"/>
                    <a:pt x="132763" y="192846"/>
                  </a:cubicBezTo>
                  <a:cubicBezTo>
                    <a:pt x="100545" y="220394"/>
                    <a:pt x="-3576" y="221327"/>
                    <a:pt x="1093" y="237669"/>
                  </a:cubicBezTo>
                  <a:cubicBezTo>
                    <a:pt x="5762" y="254011"/>
                    <a:pt x="125292" y="262883"/>
                    <a:pt x="160777" y="290897"/>
                  </a:cubicBezTo>
                  <a:cubicBezTo>
                    <a:pt x="196263" y="318912"/>
                    <a:pt x="183189" y="377276"/>
                    <a:pt x="214005" y="405758"/>
                  </a:cubicBezTo>
                  <a:cubicBezTo>
                    <a:pt x="244821" y="434239"/>
                    <a:pt x="323729" y="452449"/>
                    <a:pt x="345674" y="461787"/>
                  </a:cubicBezTo>
                </a:path>
              </a:pathLst>
            </a:custGeom>
            <a:noFill/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사각형: 잘린 대각선 방향 모서리 56"/>
            <p:cNvSpPr/>
            <p:nvPr/>
          </p:nvSpPr>
          <p:spPr>
            <a:xfrm>
              <a:off x="5558117" y="3644712"/>
              <a:ext cx="327772" cy="327772"/>
            </a:xfrm>
            <a:prstGeom prst="snip2DiagRect">
              <a:avLst>
                <a:gd name="adj1" fmla="val 0"/>
                <a:gd name="adj2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561481" y="3747217"/>
              <a:ext cx="321991" cy="139578"/>
            </a:xfrm>
            <a:custGeom>
              <a:avLst/>
              <a:gdLst>
                <a:gd name="connsiteX0" fmla="*/ -563 w 321991"/>
                <a:gd name="connsiteY0" fmla="*/ 1149 h 139578"/>
                <a:gd name="connsiteX1" fmla="*/ 21849 w 321991"/>
                <a:gd name="connsiteY1" fmla="*/ 116010 h 139578"/>
                <a:gd name="connsiteX2" fmla="*/ 49864 w 321991"/>
                <a:gd name="connsiteY2" fmla="*/ 6752 h 139578"/>
                <a:gd name="connsiteX3" fmla="*/ 72276 w 321991"/>
                <a:gd name="connsiteY3" fmla="*/ 110407 h 139578"/>
                <a:gd name="connsiteX4" fmla="*/ 97488 w 321991"/>
                <a:gd name="connsiteY4" fmla="*/ 6752 h 139578"/>
                <a:gd name="connsiteX5" fmla="*/ 119900 w 321991"/>
                <a:gd name="connsiteY5" fmla="*/ 107605 h 139578"/>
                <a:gd name="connsiteX6" fmla="*/ 139511 w 321991"/>
                <a:gd name="connsiteY6" fmla="*/ 9554 h 139578"/>
                <a:gd name="connsiteX7" fmla="*/ 161922 w 321991"/>
                <a:gd name="connsiteY7" fmla="*/ 107605 h 139578"/>
                <a:gd name="connsiteX8" fmla="*/ 189937 w 321991"/>
                <a:gd name="connsiteY8" fmla="*/ 9554 h 139578"/>
                <a:gd name="connsiteX9" fmla="*/ 215150 w 321991"/>
                <a:gd name="connsiteY9" fmla="*/ 113208 h 139578"/>
                <a:gd name="connsiteX10" fmla="*/ 240364 w 321991"/>
                <a:gd name="connsiteY10" fmla="*/ 3951 h 139578"/>
                <a:gd name="connsiteX11" fmla="*/ 262776 w 321991"/>
                <a:gd name="connsiteY11" fmla="*/ 124414 h 139578"/>
                <a:gd name="connsiteX12" fmla="*/ 293592 w 321991"/>
                <a:gd name="connsiteY12" fmla="*/ 3951 h 139578"/>
                <a:gd name="connsiteX13" fmla="*/ 318805 w 321991"/>
                <a:gd name="connsiteY13" fmla="*/ 130017 h 139578"/>
                <a:gd name="connsiteX14" fmla="*/ 321606 w 321991"/>
                <a:gd name="connsiteY14" fmla="*/ 132819 h 1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91" h="139578">
                  <a:moveTo>
                    <a:pt x="-563" y="1149"/>
                  </a:moveTo>
                  <a:cubicBezTo>
                    <a:pt x="3172" y="20293"/>
                    <a:pt x="13444" y="115076"/>
                    <a:pt x="21849" y="116010"/>
                  </a:cubicBezTo>
                  <a:cubicBezTo>
                    <a:pt x="30253" y="116943"/>
                    <a:pt x="41459" y="7686"/>
                    <a:pt x="49864" y="6752"/>
                  </a:cubicBezTo>
                  <a:cubicBezTo>
                    <a:pt x="58268" y="5818"/>
                    <a:pt x="64338" y="110407"/>
                    <a:pt x="72276" y="110407"/>
                  </a:cubicBezTo>
                  <a:cubicBezTo>
                    <a:pt x="80213" y="110407"/>
                    <a:pt x="89551" y="7219"/>
                    <a:pt x="97488" y="6752"/>
                  </a:cubicBezTo>
                  <a:cubicBezTo>
                    <a:pt x="105426" y="6285"/>
                    <a:pt x="112896" y="107138"/>
                    <a:pt x="119900" y="107605"/>
                  </a:cubicBezTo>
                  <a:cubicBezTo>
                    <a:pt x="126904" y="108072"/>
                    <a:pt x="132508" y="9554"/>
                    <a:pt x="139511" y="9554"/>
                  </a:cubicBezTo>
                  <a:cubicBezTo>
                    <a:pt x="146514" y="9554"/>
                    <a:pt x="153518" y="107605"/>
                    <a:pt x="161922" y="107605"/>
                  </a:cubicBezTo>
                  <a:cubicBezTo>
                    <a:pt x="170326" y="107605"/>
                    <a:pt x="181066" y="8620"/>
                    <a:pt x="189937" y="9554"/>
                  </a:cubicBezTo>
                  <a:cubicBezTo>
                    <a:pt x="198808" y="10487"/>
                    <a:pt x="206746" y="114142"/>
                    <a:pt x="215150" y="113208"/>
                  </a:cubicBezTo>
                  <a:cubicBezTo>
                    <a:pt x="223555" y="112274"/>
                    <a:pt x="232426" y="2083"/>
                    <a:pt x="240364" y="3951"/>
                  </a:cubicBezTo>
                  <a:cubicBezTo>
                    <a:pt x="248301" y="5818"/>
                    <a:pt x="253904" y="124414"/>
                    <a:pt x="262776" y="124414"/>
                  </a:cubicBezTo>
                  <a:cubicBezTo>
                    <a:pt x="271646" y="124414"/>
                    <a:pt x="284254" y="3017"/>
                    <a:pt x="293592" y="3951"/>
                  </a:cubicBezTo>
                  <a:cubicBezTo>
                    <a:pt x="302930" y="4884"/>
                    <a:pt x="314135" y="108539"/>
                    <a:pt x="318805" y="130017"/>
                  </a:cubicBezTo>
                  <a:cubicBezTo>
                    <a:pt x="323474" y="151495"/>
                    <a:pt x="321139" y="132352"/>
                    <a:pt x="321606" y="132819"/>
                  </a:cubicBezTo>
                </a:path>
              </a:pathLst>
            </a:cu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752" y="3104998"/>
            <a:ext cx="2496908" cy="1327932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6276993" y="3173507"/>
            <a:ext cx="1372677" cy="217893"/>
            <a:chOff x="6171717" y="3211106"/>
            <a:chExt cx="1372677" cy="217893"/>
          </a:xfrm>
          <a:solidFill>
            <a:schemeClr val="lt1"/>
          </a:solidFill>
        </p:grpSpPr>
        <p:sp>
          <p:nvSpPr>
            <p:cNvPr id="49" name="순서도: 지연 48"/>
            <p:cNvSpPr/>
            <p:nvPr/>
          </p:nvSpPr>
          <p:spPr>
            <a:xfrm rot="16200000">
              <a:off x="6149928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순서도: 지연 49"/>
            <p:cNvSpPr/>
            <p:nvPr/>
          </p:nvSpPr>
          <p:spPr>
            <a:xfrm rot="16200000">
              <a:off x="6317211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순서도: 지연 50"/>
            <p:cNvSpPr/>
            <p:nvPr/>
          </p:nvSpPr>
          <p:spPr>
            <a:xfrm rot="16200000">
              <a:off x="6495805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순서도: 지연 51"/>
            <p:cNvSpPr/>
            <p:nvPr/>
          </p:nvSpPr>
          <p:spPr>
            <a:xfrm rot="16200000">
              <a:off x="666308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16200000">
              <a:off x="6835133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순서도: 지연 53"/>
            <p:cNvSpPr/>
            <p:nvPr/>
          </p:nvSpPr>
          <p:spPr>
            <a:xfrm rot="16200000">
              <a:off x="700241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순서도: 지연 54"/>
            <p:cNvSpPr/>
            <p:nvPr/>
          </p:nvSpPr>
          <p:spPr>
            <a:xfrm rot="16200000">
              <a:off x="7181010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순서도: 지연 55"/>
            <p:cNvSpPr/>
            <p:nvPr/>
          </p:nvSpPr>
          <p:spPr>
            <a:xfrm rot="16200000">
              <a:off x="7348292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 sz="4400" b="1" kern="0" spc="-100">
                <a:latin typeface="Noto Sans CJK KR Bold"/>
                <a:cs typeface="Noto Sans CJK KR Bold"/>
              </a:rPr>
              <a:t>3. </a:t>
            </a:r>
            <a:r>
              <a:rPr lang="ko-KR" altLang="en-US" sz="4400" b="1" kern="0" spc="-100">
                <a:latin typeface="Noto Sans CJK KR Bold"/>
                <a:cs typeface="Noto Sans CJK KR Bold"/>
              </a:rPr>
              <a:t>제품 구성 및 구현방법</a:t>
            </a:r>
            <a:r>
              <a:rPr lang="en-US" altLang="ko-KR" sz="4400" b="1" kern="0" spc="-100">
                <a:latin typeface="Noto Sans CJK KR Bold"/>
                <a:cs typeface="Noto Sans CJK KR Bold"/>
              </a:rPr>
              <a:t> </a:t>
            </a:r>
            <a:br>
              <a:rPr lang="en-US" altLang="ko-KR" b="1">
                <a:solidFill>
                  <a:prstClr val="black"/>
                </a:solidFill>
                <a:latin typeface="Calibri"/>
              </a:rPr>
            </a:br>
            <a:endParaRPr lang="ko-KR" altLang="en-US"/>
          </a:p>
        </p:txBody>
      </p:sp>
      <p:sp>
        <p:nvSpPr>
          <p:cNvPr id="7" name="원통형 6"/>
          <p:cNvSpPr/>
          <p:nvPr/>
        </p:nvSpPr>
        <p:spPr>
          <a:xfrm>
            <a:off x="2289896" y="1065684"/>
            <a:ext cx="2129060" cy="1043132"/>
          </a:xfrm>
          <a:prstGeom prst="can">
            <a:avLst>
              <a:gd name="adj" fmla="val 25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2536" y="1984647"/>
            <a:ext cx="1291777" cy="14906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화살표: 갈매기형 수장 11"/>
          <p:cNvSpPr/>
          <p:nvPr/>
        </p:nvSpPr>
        <p:spPr>
          <a:xfrm>
            <a:off x="4173444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부저 알림음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재생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15" name="화살표: 갈매기형 수장 14"/>
          <p:cNvSpPr/>
          <p:nvPr/>
        </p:nvSpPr>
        <p:spPr>
          <a:xfrm>
            <a:off x="7359835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물 개폐장치 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작동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17" name="화살표: 오각형 16"/>
          <p:cNvSpPr/>
          <p:nvPr/>
        </p:nvSpPr>
        <p:spPr>
          <a:xfrm>
            <a:off x="1221808" y="4879721"/>
            <a:ext cx="2644493" cy="1151428"/>
          </a:xfrm>
          <a:prstGeom prst="homePlate">
            <a:avLst>
              <a:gd name="adj" fmla="val 50000"/>
            </a:avLst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조도센서 값</a:t>
            </a:r>
          </a:p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</a:rPr>
              <a:t>&gt; 800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558117" y="3591940"/>
            <a:ext cx="624738" cy="461814"/>
            <a:chOff x="5558117" y="3591939"/>
            <a:chExt cx="624738" cy="461814"/>
          </a:xfrm>
        </p:grpSpPr>
        <p:sp>
          <p:nvSpPr>
            <p:cNvPr id="52" name="자유형: 도형 51"/>
            <p:cNvSpPr/>
            <p:nvPr/>
          </p:nvSpPr>
          <p:spPr>
            <a:xfrm>
              <a:off x="5839972" y="3591939"/>
              <a:ext cx="342883" cy="461814"/>
            </a:xfrm>
            <a:custGeom>
              <a:avLst/>
              <a:gdLst>
                <a:gd name="connsiteX0" fmla="*/ 340071 w 342883"/>
                <a:gd name="connsiteY0" fmla="*/ -455 h 461814"/>
                <a:gd name="connsiteX1" fmla="*/ 194395 w 342883"/>
                <a:gd name="connsiteY1" fmla="*/ 72383 h 461814"/>
                <a:gd name="connsiteX2" fmla="*/ 132763 w 342883"/>
                <a:gd name="connsiteY2" fmla="*/ 192846 h 461814"/>
                <a:gd name="connsiteX3" fmla="*/ 1093 w 342883"/>
                <a:gd name="connsiteY3" fmla="*/ 237669 h 461814"/>
                <a:gd name="connsiteX4" fmla="*/ 160777 w 342883"/>
                <a:gd name="connsiteY4" fmla="*/ 290897 h 461814"/>
                <a:gd name="connsiteX5" fmla="*/ 214005 w 342883"/>
                <a:gd name="connsiteY5" fmla="*/ 405758 h 461814"/>
                <a:gd name="connsiteX6" fmla="*/ 345674 w 342883"/>
                <a:gd name="connsiteY6" fmla="*/ 461787 h 4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883" h="461814">
                  <a:moveTo>
                    <a:pt x="340071" y="-455"/>
                  </a:moveTo>
                  <a:cubicBezTo>
                    <a:pt x="315792" y="11684"/>
                    <a:pt x="228947" y="40165"/>
                    <a:pt x="194395" y="72383"/>
                  </a:cubicBezTo>
                  <a:cubicBezTo>
                    <a:pt x="159843" y="104599"/>
                    <a:pt x="164979" y="165298"/>
                    <a:pt x="132763" y="192846"/>
                  </a:cubicBezTo>
                  <a:cubicBezTo>
                    <a:pt x="100545" y="220394"/>
                    <a:pt x="-3576" y="221327"/>
                    <a:pt x="1093" y="237669"/>
                  </a:cubicBezTo>
                  <a:cubicBezTo>
                    <a:pt x="5762" y="254011"/>
                    <a:pt x="125292" y="262883"/>
                    <a:pt x="160777" y="290897"/>
                  </a:cubicBezTo>
                  <a:cubicBezTo>
                    <a:pt x="196263" y="318912"/>
                    <a:pt x="183189" y="377276"/>
                    <a:pt x="214005" y="405758"/>
                  </a:cubicBezTo>
                  <a:cubicBezTo>
                    <a:pt x="244821" y="434239"/>
                    <a:pt x="323729" y="452449"/>
                    <a:pt x="345674" y="461787"/>
                  </a:cubicBezTo>
                </a:path>
              </a:pathLst>
            </a:custGeom>
            <a:noFill/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사각형: 잘린 대각선 방향 모서리 52"/>
            <p:cNvSpPr/>
            <p:nvPr/>
          </p:nvSpPr>
          <p:spPr>
            <a:xfrm>
              <a:off x="5558117" y="3644712"/>
              <a:ext cx="327772" cy="327772"/>
            </a:xfrm>
            <a:prstGeom prst="snip2DiagRect">
              <a:avLst>
                <a:gd name="adj1" fmla="val 0"/>
                <a:gd name="adj2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5561481" y="3747217"/>
              <a:ext cx="321991" cy="139578"/>
            </a:xfrm>
            <a:custGeom>
              <a:avLst/>
              <a:gdLst>
                <a:gd name="connsiteX0" fmla="*/ -563 w 321991"/>
                <a:gd name="connsiteY0" fmla="*/ 1149 h 139578"/>
                <a:gd name="connsiteX1" fmla="*/ 21849 w 321991"/>
                <a:gd name="connsiteY1" fmla="*/ 116010 h 139578"/>
                <a:gd name="connsiteX2" fmla="*/ 49864 w 321991"/>
                <a:gd name="connsiteY2" fmla="*/ 6752 h 139578"/>
                <a:gd name="connsiteX3" fmla="*/ 72276 w 321991"/>
                <a:gd name="connsiteY3" fmla="*/ 110407 h 139578"/>
                <a:gd name="connsiteX4" fmla="*/ 97488 w 321991"/>
                <a:gd name="connsiteY4" fmla="*/ 6752 h 139578"/>
                <a:gd name="connsiteX5" fmla="*/ 119900 w 321991"/>
                <a:gd name="connsiteY5" fmla="*/ 107605 h 139578"/>
                <a:gd name="connsiteX6" fmla="*/ 139511 w 321991"/>
                <a:gd name="connsiteY6" fmla="*/ 9554 h 139578"/>
                <a:gd name="connsiteX7" fmla="*/ 161922 w 321991"/>
                <a:gd name="connsiteY7" fmla="*/ 107605 h 139578"/>
                <a:gd name="connsiteX8" fmla="*/ 189937 w 321991"/>
                <a:gd name="connsiteY8" fmla="*/ 9554 h 139578"/>
                <a:gd name="connsiteX9" fmla="*/ 215150 w 321991"/>
                <a:gd name="connsiteY9" fmla="*/ 113208 h 139578"/>
                <a:gd name="connsiteX10" fmla="*/ 240364 w 321991"/>
                <a:gd name="connsiteY10" fmla="*/ 3951 h 139578"/>
                <a:gd name="connsiteX11" fmla="*/ 262776 w 321991"/>
                <a:gd name="connsiteY11" fmla="*/ 124414 h 139578"/>
                <a:gd name="connsiteX12" fmla="*/ 293592 w 321991"/>
                <a:gd name="connsiteY12" fmla="*/ 3951 h 139578"/>
                <a:gd name="connsiteX13" fmla="*/ 318805 w 321991"/>
                <a:gd name="connsiteY13" fmla="*/ 130017 h 139578"/>
                <a:gd name="connsiteX14" fmla="*/ 321606 w 321991"/>
                <a:gd name="connsiteY14" fmla="*/ 132819 h 1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91" h="139578">
                  <a:moveTo>
                    <a:pt x="-563" y="1149"/>
                  </a:moveTo>
                  <a:cubicBezTo>
                    <a:pt x="3172" y="20293"/>
                    <a:pt x="13444" y="115076"/>
                    <a:pt x="21849" y="116010"/>
                  </a:cubicBezTo>
                  <a:cubicBezTo>
                    <a:pt x="30253" y="116943"/>
                    <a:pt x="41459" y="7686"/>
                    <a:pt x="49864" y="6752"/>
                  </a:cubicBezTo>
                  <a:cubicBezTo>
                    <a:pt x="58268" y="5818"/>
                    <a:pt x="64338" y="110407"/>
                    <a:pt x="72276" y="110407"/>
                  </a:cubicBezTo>
                  <a:cubicBezTo>
                    <a:pt x="80213" y="110407"/>
                    <a:pt x="89551" y="7219"/>
                    <a:pt x="97488" y="6752"/>
                  </a:cubicBezTo>
                  <a:cubicBezTo>
                    <a:pt x="105426" y="6285"/>
                    <a:pt x="112896" y="107138"/>
                    <a:pt x="119900" y="107605"/>
                  </a:cubicBezTo>
                  <a:cubicBezTo>
                    <a:pt x="126904" y="108072"/>
                    <a:pt x="132508" y="9554"/>
                    <a:pt x="139511" y="9554"/>
                  </a:cubicBezTo>
                  <a:cubicBezTo>
                    <a:pt x="146514" y="9554"/>
                    <a:pt x="153518" y="107605"/>
                    <a:pt x="161922" y="107605"/>
                  </a:cubicBezTo>
                  <a:cubicBezTo>
                    <a:pt x="170326" y="107605"/>
                    <a:pt x="181066" y="8620"/>
                    <a:pt x="189937" y="9554"/>
                  </a:cubicBezTo>
                  <a:cubicBezTo>
                    <a:pt x="198808" y="10487"/>
                    <a:pt x="206746" y="114142"/>
                    <a:pt x="215150" y="113208"/>
                  </a:cubicBezTo>
                  <a:cubicBezTo>
                    <a:pt x="223555" y="112274"/>
                    <a:pt x="232426" y="2083"/>
                    <a:pt x="240364" y="3951"/>
                  </a:cubicBezTo>
                  <a:cubicBezTo>
                    <a:pt x="248301" y="5818"/>
                    <a:pt x="253904" y="124414"/>
                    <a:pt x="262776" y="124414"/>
                  </a:cubicBezTo>
                  <a:cubicBezTo>
                    <a:pt x="271646" y="124414"/>
                    <a:pt x="284254" y="3017"/>
                    <a:pt x="293592" y="3951"/>
                  </a:cubicBezTo>
                  <a:cubicBezTo>
                    <a:pt x="302930" y="4884"/>
                    <a:pt x="314135" y="108539"/>
                    <a:pt x="318805" y="130017"/>
                  </a:cubicBezTo>
                  <a:cubicBezTo>
                    <a:pt x="323474" y="151495"/>
                    <a:pt x="321139" y="132352"/>
                    <a:pt x="321606" y="132819"/>
                  </a:cubicBezTo>
                </a:path>
              </a:pathLst>
            </a:cu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752" y="3104998"/>
            <a:ext cx="2496908" cy="132793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276993" y="3173507"/>
            <a:ext cx="1372677" cy="217893"/>
            <a:chOff x="6171717" y="3211106"/>
            <a:chExt cx="1372677" cy="217893"/>
          </a:xfrm>
          <a:solidFill>
            <a:schemeClr val="lt1"/>
          </a:solidFill>
        </p:grpSpPr>
        <p:sp>
          <p:nvSpPr>
            <p:cNvPr id="43" name="순서도: 지연 42"/>
            <p:cNvSpPr/>
            <p:nvPr/>
          </p:nvSpPr>
          <p:spPr>
            <a:xfrm rot="16200000">
              <a:off x="6149928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순서도: 지연 43"/>
            <p:cNvSpPr/>
            <p:nvPr/>
          </p:nvSpPr>
          <p:spPr>
            <a:xfrm rot="16200000">
              <a:off x="6317211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순서도: 지연 44"/>
            <p:cNvSpPr/>
            <p:nvPr/>
          </p:nvSpPr>
          <p:spPr>
            <a:xfrm rot="16200000">
              <a:off x="6495805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순서도: 지연 45"/>
            <p:cNvSpPr/>
            <p:nvPr/>
          </p:nvSpPr>
          <p:spPr>
            <a:xfrm rot="16200000">
              <a:off x="666308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순서도: 지연 46"/>
            <p:cNvSpPr/>
            <p:nvPr/>
          </p:nvSpPr>
          <p:spPr>
            <a:xfrm rot="16200000">
              <a:off x="6835133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순서도: 지연 47"/>
            <p:cNvSpPr/>
            <p:nvPr/>
          </p:nvSpPr>
          <p:spPr>
            <a:xfrm rot="16200000">
              <a:off x="700241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순서도: 지연 48"/>
            <p:cNvSpPr/>
            <p:nvPr/>
          </p:nvSpPr>
          <p:spPr>
            <a:xfrm rot="16200000">
              <a:off x="7181010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순서도: 지연 49"/>
            <p:cNvSpPr/>
            <p:nvPr/>
          </p:nvSpPr>
          <p:spPr>
            <a:xfrm rot="16200000">
              <a:off x="7348292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원통형 9"/>
          <p:cNvSpPr/>
          <p:nvPr/>
        </p:nvSpPr>
        <p:spPr>
          <a:xfrm>
            <a:off x="2879064" y="1942725"/>
            <a:ext cx="69025" cy="1396078"/>
          </a:xfrm>
          <a:prstGeom prst="can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 sz="4400" b="1" kern="0" spc="-100">
                <a:latin typeface="Noto Sans CJK KR Bold"/>
                <a:cs typeface="Noto Sans CJK KR Bold"/>
              </a:rPr>
              <a:t>3. </a:t>
            </a:r>
            <a:r>
              <a:rPr lang="ko-KR" altLang="en-US" sz="4400" b="1" kern="0" spc="-100">
                <a:latin typeface="Noto Sans CJK KR Bold"/>
                <a:cs typeface="Noto Sans CJK KR Bold"/>
              </a:rPr>
              <a:t>제품 구성 및 구현방법</a:t>
            </a:r>
            <a:r>
              <a:rPr lang="en-US" altLang="ko-KR" sz="4400" b="1" kern="0" spc="-100">
                <a:latin typeface="Noto Sans CJK KR Bold"/>
                <a:cs typeface="Noto Sans CJK KR Bold"/>
              </a:rPr>
              <a:t> </a:t>
            </a:r>
            <a:br>
              <a:rPr lang="en-US" altLang="ko-KR" b="1">
                <a:solidFill>
                  <a:prstClr val="black"/>
                </a:solidFill>
                <a:latin typeface="Calibri"/>
              </a:rPr>
            </a:br>
            <a:endParaRPr lang="ko-KR" altLang="en-US"/>
          </a:p>
        </p:txBody>
      </p:sp>
      <p:sp>
        <p:nvSpPr>
          <p:cNvPr id="9" name="원통형 8"/>
          <p:cNvSpPr/>
          <p:nvPr/>
        </p:nvSpPr>
        <p:spPr>
          <a:xfrm>
            <a:off x="2289896" y="1065684"/>
            <a:ext cx="2129060" cy="1043132"/>
          </a:xfrm>
          <a:prstGeom prst="can">
            <a:avLst>
              <a:gd name="adj" fmla="val 25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순서도: 저장 데이터 10"/>
          <p:cNvSpPr/>
          <p:nvPr/>
        </p:nvSpPr>
        <p:spPr>
          <a:xfrm rot="16200000">
            <a:off x="2844418" y="2876866"/>
            <a:ext cx="967567" cy="2144561"/>
          </a:xfrm>
          <a:prstGeom prst="flowChartOnlineStorag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50843" y="3340824"/>
            <a:ext cx="2168113" cy="2753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62536" y="1984647"/>
            <a:ext cx="1291777" cy="14906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4173444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5">
              <a:lumMod val="50000"/>
              <a:alpha val="1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부저 알림음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재생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8" name="화살표: 갈매기형 수장 7"/>
          <p:cNvSpPr/>
          <p:nvPr/>
        </p:nvSpPr>
        <p:spPr>
          <a:xfrm>
            <a:off x="7359835" y="4879721"/>
            <a:ext cx="2766659" cy="1151428"/>
          </a:xfrm>
          <a:prstGeom prst="chevro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물 개폐장치 </a:t>
            </a: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작동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15" name="화살표: 오각형 14"/>
          <p:cNvSpPr/>
          <p:nvPr/>
        </p:nvSpPr>
        <p:spPr>
          <a:xfrm>
            <a:off x="1221808" y="4879721"/>
            <a:ext cx="2644493" cy="1151428"/>
          </a:xfrm>
          <a:prstGeom prst="homePlate">
            <a:avLst>
              <a:gd name="adj" fmla="val 50000"/>
            </a:avLst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</a:rPr>
              <a:t>조도센서 값</a:t>
            </a:r>
          </a:p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</a:rPr>
              <a:t>&gt; 800</a:t>
            </a:r>
            <a:endParaRPr lang="ko-KR" altLang="en-US" sz="2500" b="1">
              <a:solidFill>
                <a:schemeClr val="bg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558117" y="3591940"/>
            <a:ext cx="624738" cy="461814"/>
            <a:chOff x="5558117" y="3591939"/>
            <a:chExt cx="624738" cy="461814"/>
          </a:xfrm>
        </p:grpSpPr>
        <p:sp>
          <p:nvSpPr>
            <p:cNvPr id="51" name="자유형: 도형 50"/>
            <p:cNvSpPr/>
            <p:nvPr/>
          </p:nvSpPr>
          <p:spPr>
            <a:xfrm>
              <a:off x="5839972" y="3591939"/>
              <a:ext cx="342883" cy="461814"/>
            </a:xfrm>
            <a:custGeom>
              <a:avLst/>
              <a:gdLst>
                <a:gd name="connsiteX0" fmla="*/ 340071 w 342883"/>
                <a:gd name="connsiteY0" fmla="*/ -455 h 461814"/>
                <a:gd name="connsiteX1" fmla="*/ 194395 w 342883"/>
                <a:gd name="connsiteY1" fmla="*/ 72383 h 461814"/>
                <a:gd name="connsiteX2" fmla="*/ 132763 w 342883"/>
                <a:gd name="connsiteY2" fmla="*/ 192846 h 461814"/>
                <a:gd name="connsiteX3" fmla="*/ 1093 w 342883"/>
                <a:gd name="connsiteY3" fmla="*/ 237669 h 461814"/>
                <a:gd name="connsiteX4" fmla="*/ 160777 w 342883"/>
                <a:gd name="connsiteY4" fmla="*/ 290897 h 461814"/>
                <a:gd name="connsiteX5" fmla="*/ 214005 w 342883"/>
                <a:gd name="connsiteY5" fmla="*/ 405758 h 461814"/>
                <a:gd name="connsiteX6" fmla="*/ 345674 w 342883"/>
                <a:gd name="connsiteY6" fmla="*/ 461787 h 4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883" h="461814">
                  <a:moveTo>
                    <a:pt x="340071" y="-455"/>
                  </a:moveTo>
                  <a:cubicBezTo>
                    <a:pt x="315792" y="11684"/>
                    <a:pt x="228947" y="40165"/>
                    <a:pt x="194395" y="72383"/>
                  </a:cubicBezTo>
                  <a:cubicBezTo>
                    <a:pt x="159843" y="104599"/>
                    <a:pt x="164979" y="165298"/>
                    <a:pt x="132763" y="192846"/>
                  </a:cubicBezTo>
                  <a:cubicBezTo>
                    <a:pt x="100545" y="220394"/>
                    <a:pt x="-3576" y="221327"/>
                    <a:pt x="1093" y="237669"/>
                  </a:cubicBezTo>
                  <a:cubicBezTo>
                    <a:pt x="5762" y="254011"/>
                    <a:pt x="125292" y="262883"/>
                    <a:pt x="160777" y="290897"/>
                  </a:cubicBezTo>
                  <a:cubicBezTo>
                    <a:pt x="196263" y="318912"/>
                    <a:pt x="183189" y="377276"/>
                    <a:pt x="214005" y="405758"/>
                  </a:cubicBezTo>
                  <a:cubicBezTo>
                    <a:pt x="244821" y="434239"/>
                    <a:pt x="323729" y="452449"/>
                    <a:pt x="345674" y="461787"/>
                  </a:cubicBezTo>
                </a:path>
              </a:pathLst>
            </a:custGeom>
            <a:noFill/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잘린 대각선 방향 모서리 51"/>
            <p:cNvSpPr/>
            <p:nvPr/>
          </p:nvSpPr>
          <p:spPr>
            <a:xfrm>
              <a:off x="5558117" y="3644712"/>
              <a:ext cx="327772" cy="327772"/>
            </a:xfrm>
            <a:prstGeom prst="snip2DiagRect">
              <a:avLst>
                <a:gd name="adj1" fmla="val 0"/>
                <a:gd name="adj2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5561481" y="3747217"/>
              <a:ext cx="321991" cy="139578"/>
            </a:xfrm>
            <a:custGeom>
              <a:avLst/>
              <a:gdLst>
                <a:gd name="connsiteX0" fmla="*/ -563 w 321991"/>
                <a:gd name="connsiteY0" fmla="*/ 1149 h 139578"/>
                <a:gd name="connsiteX1" fmla="*/ 21849 w 321991"/>
                <a:gd name="connsiteY1" fmla="*/ 116010 h 139578"/>
                <a:gd name="connsiteX2" fmla="*/ 49864 w 321991"/>
                <a:gd name="connsiteY2" fmla="*/ 6752 h 139578"/>
                <a:gd name="connsiteX3" fmla="*/ 72276 w 321991"/>
                <a:gd name="connsiteY3" fmla="*/ 110407 h 139578"/>
                <a:gd name="connsiteX4" fmla="*/ 97488 w 321991"/>
                <a:gd name="connsiteY4" fmla="*/ 6752 h 139578"/>
                <a:gd name="connsiteX5" fmla="*/ 119900 w 321991"/>
                <a:gd name="connsiteY5" fmla="*/ 107605 h 139578"/>
                <a:gd name="connsiteX6" fmla="*/ 139511 w 321991"/>
                <a:gd name="connsiteY6" fmla="*/ 9554 h 139578"/>
                <a:gd name="connsiteX7" fmla="*/ 161922 w 321991"/>
                <a:gd name="connsiteY7" fmla="*/ 107605 h 139578"/>
                <a:gd name="connsiteX8" fmla="*/ 189937 w 321991"/>
                <a:gd name="connsiteY8" fmla="*/ 9554 h 139578"/>
                <a:gd name="connsiteX9" fmla="*/ 215150 w 321991"/>
                <a:gd name="connsiteY9" fmla="*/ 113208 h 139578"/>
                <a:gd name="connsiteX10" fmla="*/ 240364 w 321991"/>
                <a:gd name="connsiteY10" fmla="*/ 3951 h 139578"/>
                <a:gd name="connsiteX11" fmla="*/ 262776 w 321991"/>
                <a:gd name="connsiteY11" fmla="*/ 124414 h 139578"/>
                <a:gd name="connsiteX12" fmla="*/ 293592 w 321991"/>
                <a:gd name="connsiteY12" fmla="*/ 3951 h 139578"/>
                <a:gd name="connsiteX13" fmla="*/ 318805 w 321991"/>
                <a:gd name="connsiteY13" fmla="*/ 130017 h 139578"/>
                <a:gd name="connsiteX14" fmla="*/ 321606 w 321991"/>
                <a:gd name="connsiteY14" fmla="*/ 132819 h 1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91" h="139578">
                  <a:moveTo>
                    <a:pt x="-563" y="1149"/>
                  </a:moveTo>
                  <a:cubicBezTo>
                    <a:pt x="3172" y="20293"/>
                    <a:pt x="13444" y="115076"/>
                    <a:pt x="21849" y="116010"/>
                  </a:cubicBezTo>
                  <a:cubicBezTo>
                    <a:pt x="30253" y="116943"/>
                    <a:pt x="41459" y="7686"/>
                    <a:pt x="49864" y="6752"/>
                  </a:cubicBezTo>
                  <a:cubicBezTo>
                    <a:pt x="58268" y="5818"/>
                    <a:pt x="64338" y="110407"/>
                    <a:pt x="72276" y="110407"/>
                  </a:cubicBezTo>
                  <a:cubicBezTo>
                    <a:pt x="80213" y="110407"/>
                    <a:pt x="89551" y="7219"/>
                    <a:pt x="97488" y="6752"/>
                  </a:cubicBezTo>
                  <a:cubicBezTo>
                    <a:pt x="105426" y="6285"/>
                    <a:pt x="112896" y="107138"/>
                    <a:pt x="119900" y="107605"/>
                  </a:cubicBezTo>
                  <a:cubicBezTo>
                    <a:pt x="126904" y="108072"/>
                    <a:pt x="132508" y="9554"/>
                    <a:pt x="139511" y="9554"/>
                  </a:cubicBezTo>
                  <a:cubicBezTo>
                    <a:pt x="146514" y="9554"/>
                    <a:pt x="153518" y="107605"/>
                    <a:pt x="161922" y="107605"/>
                  </a:cubicBezTo>
                  <a:cubicBezTo>
                    <a:pt x="170326" y="107605"/>
                    <a:pt x="181066" y="8620"/>
                    <a:pt x="189937" y="9554"/>
                  </a:cubicBezTo>
                  <a:cubicBezTo>
                    <a:pt x="198808" y="10487"/>
                    <a:pt x="206746" y="114142"/>
                    <a:pt x="215150" y="113208"/>
                  </a:cubicBezTo>
                  <a:cubicBezTo>
                    <a:pt x="223555" y="112274"/>
                    <a:pt x="232426" y="2083"/>
                    <a:pt x="240364" y="3951"/>
                  </a:cubicBezTo>
                  <a:cubicBezTo>
                    <a:pt x="248301" y="5818"/>
                    <a:pt x="253904" y="124414"/>
                    <a:pt x="262776" y="124414"/>
                  </a:cubicBezTo>
                  <a:cubicBezTo>
                    <a:pt x="271646" y="124414"/>
                    <a:pt x="284254" y="3017"/>
                    <a:pt x="293592" y="3951"/>
                  </a:cubicBezTo>
                  <a:cubicBezTo>
                    <a:pt x="302930" y="4884"/>
                    <a:pt x="314135" y="108539"/>
                    <a:pt x="318805" y="130017"/>
                  </a:cubicBezTo>
                  <a:cubicBezTo>
                    <a:pt x="323474" y="151495"/>
                    <a:pt x="321139" y="132352"/>
                    <a:pt x="321606" y="132819"/>
                  </a:cubicBezTo>
                </a:path>
              </a:pathLst>
            </a:cu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752" y="3104998"/>
            <a:ext cx="2496908" cy="132793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6276993" y="3173507"/>
            <a:ext cx="1372677" cy="217893"/>
            <a:chOff x="6171717" y="3211106"/>
            <a:chExt cx="1372677" cy="217893"/>
          </a:xfrm>
          <a:solidFill>
            <a:schemeClr val="lt1"/>
          </a:solidFill>
        </p:grpSpPr>
        <p:sp>
          <p:nvSpPr>
            <p:cNvPr id="42" name="순서도: 지연 41"/>
            <p:cNvSpPr/>
            <p:nvPr/>
          </p:nvSpPr>
          <p:spPr>
            <a:xfrm rot="16200000">
              <a:off x="6149928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순서도: 지연 42"/>
            <p:cNvSpPr/>
            <p:nvPr/>
          </p:nvSpPr>
          <p:spPr>
            <a:xfrm rot="16200000">
              <a:off x="6317211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순서도: 지연 43"/>
            <p:cNvSpPr/>
            <p:nvPr/>
          </p:nvSpPr>
          <p:spPr>
            <a:xfrm rot="16200000">
              <a:off x="6495805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순서도: 지연 44"/>
            <p:cNvSpPr/>
            <p:nvPr/>
          </p:nvSpPr>
          <p:spPr>
            <a:xfrm rot="16200000">
              <a:off x="666308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순서도: 지연 45"/>
            <p:cNvSpPr/>
            <p:nvPr/>
          </p:nvSpPr>
          <p:spPr>
            <a:xfrm rot="16200000">
              <a:off x="6835133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순서도: 지연 46"/>
            <p:cNvSpPr/>
            <p:nvPr/>
          </p:nvSpPr>
          <p:spPr>
            <a:xfrm rot="16200000">
              <a:off x="700241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순서도: 지연 47"/>
            <p:cNvSpPr/>
            <p:nvPr/>
          </p:nvSpPr>
          <p:spPr>
            <a:xfrm rot="16200000">
              <a:off x="7181010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순서도: 지연 48"/>
            <p:cNvSpPr/>
            <p:nvPr/>
          </p:nvSpPr>
          <p:spPr>
            <a:xfrm rot="16200000">
              <a:off x="7348292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animBg="1"/>
      <p:bldP spid="11" grpId="0" animBg="1"/>
      <p:bldP spid="12" grpId="3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 sz="4400" b="1" kern="0" spc="-100">
                <a:latin typeface="Noto Sans CJK KR Bold"/>
                <a:cs typeface="Noto Sans CJK KR Bold"/>
              </a:rPr>
              <a:t>3. </a:t>
            </a:r>
            <a:r>
              <a:rPr lang="ko-KR" altLang="en-US" sz="4400" b="1" kern="0" spc="-100">
                <a:latin typeface="Noto Sans CJK KR Bold"/>
                <a:cs typeface="Noto Sans CJK KR Bold"/>
              </a:rPr>
              <a:t>제품 구성 및 구현방법</a:t>
            </a:r>
            <a:r>
              <a:rPr lang="en-US" altLang="ko-KR" sz="4400" b="1" kern="0" spc="-100">
                <a:latin typeface="Noto Sans CJK KR Bold"/>
                <a:cs typeface="Noto Sans CJK KR Bold"/>
              </a:rPr>
              <a:t> </a:t>
            </a:r>
            <a:br>
              <a:rPr lang="en-US" altLang="ko-KR" b="1">
                <a:solidFill>
                  <a:prstClr val="black"/>
                </a:solidFill>
                <a:latin typeface="Calibri"/>
              </a:rPr>
            </a:br>
            <a:endParaRPr lang="ko-KR" altLang="en-US"/>
          </a:p>
        </p:txBody>
      </p:sp>
      <p:sp>
        <p:nvSpPr>
          <p:cNvPr id="20" name="화살표: 오각형 19"/>
          <p:cNvSpPr/>
          <p:nvPr/>
        </p:nvSpPr>
        <p:spPr>
          <a:xfrm>
            <a:off x="2586215" y="4961943"/>
            <a:ext cx="6723155" cy="1098389"/>
          </a:xfrm>
          <a:prstGeom prst="homePlat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solidFill>
                  <a:schemeClr val="bg1"/>
                </a:solidFill>
              </a:rPr>
              <a:t>LED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r>
              <a:rPr lang="en-US" altLang="ko-KR" sz="3000">
                <a:solidFill>
                  <a:schemeClr val="bg1"/>
                </a:solidFill>
              </a:rPr>
              <a:t>8</a:t>
            </a:r>
            <a:r>
              <a:rPr lang="ko-KR" altLang="en-US" sz="3000">
                <a:solidFill>
                  <a:schemeClr val="bg1"/>
                </a:solidFill>
              </a:rPr>
              <a:t>개 차례로 점등</a:t>
            </a:r>
          </a:p>
        </p:txBody>
      </p:sp>
      <p:sp>
        <p:nvSpPr>
          <p:cNvPr id="3" name="원통형 2"/>
          <p:cNvSpPr/>
          <p:nvPr/>
        </p:nvSpPr>
        <p:spPr>
          <a:xfrm>
            <a:off x="2947160" y="1942725"/>
            <a:ext cx="69025" cy="1396078"/>
          </a:xfrm>
          <a:prstGeom prst="can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원통형 20"/>
          <p:cNvSpPr/>
          <p:nvPr/>
        </p:nvSpPr>
        <p:spPr>
          <a:xfrm>
            <a:off x="2289896" y="1065684"/>
            <a:ext cx="2129060" cy="1043132"/>
          </a:xfrm>
          <a:prstGeom prst="can">
            <a:avLst>
              <a:gd name="adj" fmla="val 25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순서도: 저장 데이터 21"/>
          <p:cNvSpPr/>
          <p:nvPr/>
        </p:nvSpPr>
        <p:spPr>
          <a:xfrm rot="16200000">
            <a:off x="2844418" y="2876866"/>
            <a:ext cx="967567" cy="2144561"/>
          </a:xfrm>
          <a:prstGeom prst="flowChartOnlineStorag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50843" y="3340824"/>
            <a:ext cx="2168113" cy="2753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 rot="5400000">
            <a:off x="2395854" y="2082020"/>
            <a:ext cx="1168094" cy="175277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558117" y="3591940"/>
            <a:ext cx="624738" cy="461814"/>
            <a:chOff x="5558117" y="3591939"/>
            <a:chExt cx="624738" cy="461814"/>
          </a:xfrm>
        </p:grpSpPr>
        <p:sp>
          <p:nvSpPr>
            <p:cNvPr id="43" name="자유형: 도형 42"/>
            <p:cNvSpPr/>
            <p:nvPr/>
          </p:nvSpPr>
          <p:spPr>
            <a:xfrm>
              <a:off x="5839972" y="3591939"/>
              <a:ext cx="342883" cy="461814"/>
            </a:xfrm>
            <a:custGeom>
              <a:avLst/>
              <a:gdLst>
                <a:gd name="connsiteX0" fmla="*/ 340071 w 342883"/>
                <a:gd name="connsiteY0" fmla="*/ -455 h 461814"/>
                <a:gd name="connsiteX1" fmla="*/ 194395 w 342883"/>
                <a:gd name="connsiteY1" fmla="*/ 72383 h 461814"/>
                <a:gd name="connsiteX2" fmla="*/ 132763 w 342883"/>
                <a:gd name="connsiteY2" fmla="*/ 192846 h 461814"/>
                <a:gd name="connsiteX3" fmla="*/ 1093 w 342883"/>
                <a:gd name="connsiteY3" fmla="*/ 237669 h 461814"/>
                <a:gd name="connsiteX4" fmla="*/ 160777 w 342883"/>
                <a:gd name="connsiteY4" fmla="*/ 290897 h 461814"/>
                <a:gd name="connsiteX5" fmla="*/ 214005 w 342883"/>
                <a:gd name="connsiteY5" fmla="*/ 405758 h 461814"/>
                <a:gd name="connsiteX6" fmla="*/ 345674 w 342883"/>
                <a:gd name="connsiteY6" fmla="*/ 461787 h 4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883" h="461814">
                  <a:moveTo>
                    <a:pt x="340071" y="-455"/>
                  </a:moveTo>
                  <a:cubicBezTo>
                    <a:pt x="315792" y="11684"/>
                    <a:pt x="228947" y="40165"/>
                    <a:pt x="194395" y="72383"/>
                  </a:cubicBezTo>
                  <a:cubicBezTo>
                    <a:pt x="159843" y="104599"/>
                    <a:pt x="164979" y="165298"/>
                    <a:pt x="132763" y="192846"/>
                  </a:cubicBezTo>
                  <a:cubicBezTo>
                    <a:pt x="100545" y="220394"/>
                    <a:pt x="-3576" y="221327"/>
                    <a:pt x="1093" y="237669"/>
                  </a:cubicBezTo>
                  <a:cubicBezTo>
                    <a:pt x="5762" y="254011"/>
                    <a:pt x="125292" y="262883"/>
                    <a:pt x="160777" y="290897"/>
                  </a:cubicBezTo>
                  <a:cubicBezTo>
                    <a:pt x="196263" y="318912"/>
                    <a:pt x="183189" y="377276"/>
                    <a:pt x="214005" y="405758"/>
                  </a:cubicBezTo>
                  <a:cubicBezTo>
                    <a:pt x="244821" y="434239"/>
                    <a:pt x="323729" y="452449"/>
                    <a:pt x="345674" y="461787"/>
                  </a:cubicBezTo>
                </a:path>
              </a:pathLst>
            </a:custGeom>
            <a:noFill/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사각형: 잘린 대각선 방향 모서리 43"/>
            <p:cNvSpPr/>
            <p:nvPr/>
          </p:nvSpPr>
          <p:spPr>
            <a:xfrm>
              <a:off x="5558117" y="3644712"/>
              <a:ext cx="327772" cy="327772"/>
            </a:xfrm>
            <a:prstGeom prst="snip2DiagRect">
              <a:avLst>
                <a:gd name="adj1" fmla="val 0"/>
                <a:gd name="adj2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5561481" y="3747217"/>
              <a:ext cx="321991" cy="139578"/>
            </a:xfrm>
            <a:custGeom>
              <a:avLst/>
              <a:gdLst>
                <a:gd name="connsiteX0" fmla="*/ -563 w 321991"/>
                <a:gd name="connsiteY0" fmla="*/ 1149 h 139578"/>
                <a:gd name="connsiteX1" fmla="*/ 21849 w 321991"/>
                <a:gd name="connsiteY1" fmla="*/ 116010 h 139578"/>
                <a:gd name="connsiteX2" fmla="*/ 49864 w 321991"/>
                <a:gd name="connsiteY2" fmla="*/ 6752 h 139578"/>
                <a:gd name="connsiteX3" fmla="*/ 72276 w 321991"/>
                <a:gd name="connsiteY3" fmla="*/ 110407 h 139578"/>
                <a:gd name="connsiteX4" fmla="*/ 97488 w 321991"/>
                <a:gd name="connsiteY4" fmla="*/ 6752 h 139578"/>
                <a:gd name="connsiteX5" fmla="*/ 119900 w 321991"/>
                <a:gd name="connsiteY5" fmla="*/ 107605 h 139578"/>
                <a:gd name="connsiteX6" fmla="*/ 139511 w 321991"/>
                <a:gd name="connsiteY6" fmla="*/ 9554 h 139578"/>
                <a:gd name="connsiteX7" fmla="*/ 161922 w 321991"/>
                <a:gd name="connsiteY7" fmla="*/ 107605 h 139578"/>
                <a:gd name="connsiteX8" fmla="*/ 189937 w 321991"/>
                <a:gd name="connsiteY8" fmla="*/ 9554 h 139578"/>
                <a:gd name="connsiteX9" fmla="*/ 215150 w 321991"/>
                <a:gd name="connsiteY9" fmla="*/ 113208 h 139578"/>
                <a:gd name="connsiteX10" fmla="*/ 240364 w 321991"/>
                <a:gd name="connsiteY10" fmla="*/ 3951 h 139578"/>
                <a:gd name="connsiteX11" fmla="*/ 262776 w 321991"/>
                <a:gd name="connsiteY11" fmla="*/ 124414 h 139578"/>
                <a:gd name="connsiteX12" fmla="*/ 293592 w 321991"/>
                <a:gd name="connsiteY12" fmla="*/ 3951 h 139578"/>
                <a:gd name="connsiteX13" fmla="*/ 318805 w 321991"/>
                <a:gd name="connsiteY13" fmla="*/ 130017 h 139578"/>
                <a:gd name="connsiteX14" fmla="*/ 321606 w 321991"/>
                <a:gd name="connsiteY14" fmla="*/ 132819 h 1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91" h="139578">
                  <a:moveTo>
                    <a:pt x="-563" y="1149"/>
                  </a:moveTo>
                  <a:cubicBezTo>
                    <a:pt x="3172" y="20293"/>
                    <a:pt x="13444" y="115076"/>
                    <a:pt x="21849" y="116010"/>
                  </a:cubicBezTo>
                  <a:cubicBezTo>
                    <a:pt x="30253" y="116943"/>
                    <a:pt x="41459" y="7686"/>
                    <a:pt x="49864" y="6752"/>
                  </a:cubicBezTo>
                  <a:cubicBezTo>
                    <a:pt x="58268" y="5818"/>
                    <a:pt x="64338" y="110407"/>
                    <a:pt x="72276" y="110407"/>
                  </a:cubicBezTo>
                  <a:cubicBezTo>
                    <a:pt x="80213" y="110407"/>
                    <a:pt x="89551" y="7219"/>
                    <a:pt x="97488" y="6752"/>
                  </a:cubicBezTo>
                  <a:cubicBezTo>
                    <a:pt x="105426" y="6285"/>
                    <a:pt x="112896" y="107138"/>
                    <a:pt x="119900" y="107605"/>
                  </a:cubicBezTo>
                  <a:cubicBezTo>
                    <a:pt x="126904" y="108072"/>
                    <a:pt x="132508" y="9554"/>
                    <a:pt x="139511" y="9554"/>
                  </a:cubicBezTo>
                  <a:cubicBezTo>
                    <a:pt x="146514" y="9554"/>
                    <a:pt x="153518" y="107605"/>
                    <a:pt x="161922" y="107605"/>
                  </a:cubicBezTo>
                  <a:cubicBezTo>
                    <a:pt x="170326" y="107605"/>
                    <a:pt x="181066" y="8620"/>
                    <a:pt x="189937" y="9554"/>
                  </a:cubicBezTo>
                  <a:cubicBezTo>
                    <a:pt x="198808" y="10487"/>
                    <a:pt x="206746" y="114142"/>
                    <a:pt x="215150" y="113208"/>
                  </a:cubicBezTo>
                  <a:cubicBezTo>
                    <a:pt x="223555" y="112274"/>
                    <a:pt x="232426" y="2083"/>
                    <a:pt x="240364" y="3951"/>
                  </a:cubicBezTo>
                  <a:cubicBezTo>
                    <a:pt x="248301" y="5818"/>
                    <a:pt x="253904" y="124414"/>
                    <a:pt x="262776" y="124414"/>
                  </a:cubicBezTo>
                  <a:cubicBezTo>
                    <a:pt x="271646" y="124414"/>
                    <a:pt x="284254" y="3017"/>
                    <a:pt x="293592" y="3951"/>
                  </a:cubicBezTo>
                  <a:cubicBezTo>
                    <a:pt x="302930" y="4884"/>
                    <a:pt x="314135" y="108539"/>
                    <a:pt x="318805" y="130017"/>
                  </a:cubicBezTo>
                  <a:cubicBezTo>
                    <a:pt x="323474" y="151495"/>
                    <a:pt x="321139" y="132352"/>
                    <a:pt x="321606" y="132819"/>
                  </a:cubicBezTo>
                </a:path>
              </a:pathLst>
            </a:cu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752" y="3104998"/>
            <a:ext cx="2496908" cy="132793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6276993" y="3173508"/>
            <a:ext cx="1372677" cy="217892"/>
            <a:chOff x="6171717" y="3211107"/>
            <a:chExt cx="1372677" cy="217892"/>
          </a:xfrm>
          <a:solidFill>
            <a:schemeClr val="lt1"/>
          </a:solidFill>
        </p:grpSpPr>
        <p:sp>
          <p:nvSpPr>
            <p:cNvPr id="27" name="순서도: 지연 26"/>
            <p:cNvSpPr/>
            <p:nvPr/>
          </p:nvSpPr>
          <p:spPr>
            <a:xfrm rot="16200000">
              <a:off x="6149928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순서도: 지연 27"/>
            <p:cNvSpPr/>
            <p:nvPr/>
          </p:nvSpPr>
          <p:spPr>
            <a:xfrm rot="16200000">
              <a:off x="6317211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순서도: 지연 28"/>
            <p:cNvSpPr/>
            <p:nvPr/>
          </p:nvSpPr>
          <p:spPr>
            <a:xfrm rot="16200000">
              <a:off x="6495805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순서도: 지연 29"/>
            <p:cNvSpPr/>
            <p:nvPr/>
          </p:nvSpPr>
          <p:spPr>
            <a:xfrm rot="16200000">
              <a:off x="666308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순서도: 지연 30"/>
            <p:cNvSpPr/>
            <p:nvPr/>
          </p:nvSpPr>
          <p:spPr>
            <a:xfrm rot="16200000">
              <a:off x="6835133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순서도: 지연 31"/>
            <p:cNvSpPr/>
            <p:nvPr/>
          </p:nvSpPr>
          <p:spPr>
            <a:xfrm rot="16200000">
              <a:off x="700241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순서도: 지연 32"/>
            <p:cNvSpPr/>
            <p:nvPr/>
          </p:nvSpPr>
          <p:spPr>
            <a:xfrm rot="16200000">
              <a:off x="7181010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순서도: 지연 33"/>
            <p:cNvSpPr/>
            <p:nvPr/>
          </p:nvSpPr>
          <p:spPr>
            <a:xfrm rot="16200000">
              <a:off x="7348292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1"/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 sz="4400" b="1" kern="0" spc="-100">
                <a:latin typeface="Noto Sans CJK KR Bold"/>
                <a:cs typeface="Noto Sans CJK KR Bold"/>
              </a:rPr>
              <a:t>3. </a:t>
            </a:r>
            <a:r>
              <a:rPr lang="ko-KR" altLang="en-US" sz="4400" b="1" kern="0" spc="-100">
                <a:latin typeface="Noto Sans CJK KR Bold"/>
                <a:cs typeface="Noto Sans CJK KR Bold"/>
              </a:rPr>
              <a:t>제품 구성 및 구현방법</a:t>
            </a:r>
            <a:r>
              <a:rPr lang="en-US" altLang="ko-KR" sz="4400" b="1" kern="0" spc="-100">
                <a:latin typeface="Noto Sans CJK KR Bold"/>
                <a:cs typeface="Noto Sans CJK KR Bold"/>
              </a:rPr>
              <a:t> </a:t>
            </a:r>
            <a:br>
              <a:rPr lang="en-US" altLang="ko-KR" b="1">
                <a:solidFill>
                  <a:prstClr val="black"/>
                </a:solidFill>
                <a:latin typeface="Calibri"/>
              </a:rPr>
            </a:br>
            <a:endParaRPr lang="ko-KR" altLang="en-US"/>
          </a:p>
        </p:txBody>
      </p:sp>
      <p:sp>
        <p:nvSpPr>
          <p:cNvPr id="20" name="화살표: 오각형 19"/>
          <p:cNvSpPr/>
          <p:nvPr/>
        </p:nvSpPr>
        <p:spPr>
          <a:xfrm>
            <a:off x="2586215" y="4961943"/>
            <a:ext cx="6723155" cy="1098389"/>
          </a:xfrm>
          <a:prstGeom prst="homePlat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solidFill>
                  <a:schemeClr val="bg1"/>
                </a:solidFill>
              </a:rPr>
              <a:t>LED</a:t>
            </a:r>
            <a:r>
              <a:rPr lang="ko-KR" altLang="en-US" sz="3000">
                <a:solidFill>
                  <a:schemeClr val="bg1"/>
                </a:solidFill>
              </a:rPr>
              <a:t> </a:t>
            </a:r>
            <a:r>
              <a:rPr lang="en-US" altLang="ko-KR" sz="3000">
                <a:solidFill>
                  <a:schemeClr val="bg1"/>
                </a:solidFill>
              </a:rPr>
              <a:t>8</a:t>
            </a:r>
            <a:r>
              <a:rPr lang="ko-KR" altLang="en-US" sz="3000">
                <a:solidFill>
                  <a:schemeClr val="bg1"/>
                </a:solidFill>
              </a:rPr>
              <a:t>개 차례로 점등</a:t>
            </a:r>
          </a:p>
        </p:txBody>
      </p:sp>
      <p:sp>
        <p:nvSpPr>
          <p:cNvPr id="36" name="원통형 35"/>
          <p:cNvSpPr/>
          <p:nvPr/>
        </p:nvSpPr>
        <p:spPr>
          <a:xfrm>
            <a:off x="2947160" y="1942725"/>
            <a:ext cx="69025" cy="1396078"/>
          </a:xfrm>
          <a:prstGeom prst="can">
            <a:avLst>
              <a:gd name="adj" fmla="val 25000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원통형 36"/>
          <p:cNvSpPr/>
          <p:nvPr/>
        </p:nvSpPr>
        <p:spPr>
          <a:xfrm>
            <a:off x="2289896" y="1065684"/>
            <a:ext cx="2129060" cy="1043132"/>
          </a:xfrm>
          <a:prstGeom prst="can">
            <a:avLst>
              <a:gd name="adj" fmla="val 2500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8" name="순서도: 저장 데이터 37"/>
          <p:cNvSpPr/>
          <p:nvPr/>
        </p:nvSpPr>
        <p:spPr>
          <a:xfrm rot="16200000">
            <a:off x="2844418" y="2876866"/>
            <a:ext cx="967567" cy="2144561"/>
          </a:xfrm>
          <a:prstGeom prst="flowChartOnlineStorag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250843" y="3340824"/>
            <a:ext cx="2168113" cy="2753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 rot="5400000">
            <a:off x="2395854" y="2082020"/>
            <a:ext cx="1168094" cy="175277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7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5558117" y="3591940"/>
            <a:ext cx="624738" cy="461814"/>
            <a:chOff x="5558117" y="3591939"/>
            <a:chExt cx="624738" cy="461814"/>
          </a:xfrm>
        </p:grpSpPr>
        <p:sp>
          <p:nvSpPr>
            <p:cNvPr id="87" name="자유형: 도형 86"/>
            <p:cNvSpPr/>
            <p:nvPr/>
          </p:nvSpPr>
          <p:spPr>
            <a:xfrm>
              <a:off x="5839972" y="3591939"/>
              <a:ext cx="342883" cy="461814"/>
            </a:xfrm>
            <a:custGeom>
              <a:avLst/>
              <a:gdLst>
                <a:gd name="connsiteX0" fmla="*/ 340071 w 342883"/>
                <a:gd name="connsiteY0" fmla="*/ -455 h 461814"/>
                <a:gd name="connsiteX1" fmla="*/ 194395 w 342883"/>
                <a:gd name="connsiteY1" fmla="*/ 72383 h 461814"/>
                <a:gd name="connsiteX2" fmla="*/ 132763 w 342883"/>
                <a:gd name="connsiteY2" fmla="*/ 192846 h 461814"/>
                <a:gd name="connsiteX3" fmla="*/ 1093 w 342883"/>
                <a:gd name="connsiteY3" fmla="*/ 237669 h 461814"/>
                <a:gd name="connsiteX4" fmla="*/ 160777 w 342883"/>
                <a:gd name="connsiteY4" fmla="*/ 290897 h 461814"/>
                <a:gd name="connsiteX5" fmla="*/ 214005 w 342883"/>
                <a:gd name="connsiteY5" fmla="*/ 405758 h 461814"/>
                <a:gd name="connsiteX6" fmla="*/ 345674 w 342883"/>
                <a:gd name="connsiteY6" fmla="*/ 461787 h 4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883" h="461814">
                  <a:moveTo>
                    <a:pt x="340071" y="-455"/>
                  </a:moveTo>
                  <a:cubicBezTo>
                    <a:pt x="315792" y="11684"/>
                    <a:pt x="228947" y="40165"/>
                    <a:pt x="194395" y="72383"/>
                  </a:cubicBezTo>
                  <a:cubicBezTo>
                    <a:pt x="159843" y="104599"/>
                    <a:pt x="164979" y="165298"/>
                    <a:pt x="132763" y="192846"/>
                  </a:cubicBezTo>
                  <a:cubicBezTo>
                    <a:pt x="100545" y="220394"/>
                    <a:pt x="-3576" y="221327"/>
                    <a:pt x="1093" y="237669"/>
                  </a:cubicBezTo>
                  <a:cubicBezTo>
                    <a:pt x="5762" y="254011"/>
                    <a:pt x="125292" y="262883"/>
                    <a:pt x="160777" y="290897"/>
                  </a:cubicBezTo>
                  <a:cubicBezTo>
                    <a:pt x="196263" y="318912"/>
                    <a:pt x="183189" y="377276"/>
                    <a:pt x="214005" y="405758"/>
                  </a:cubicBezTo>
                  <a:cubicBezTo>
                    <a:pt x="244821" y="434239"/>
                    <a:pt x="323729" y="452449"/>
                    <a:pt x="345674" y="461787"/>
                  </a:cubicBezTo>
                </a:path>
              </a:pathLst>
            </a:custGeom>
            <a:noFill/>
            <a:ln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사각형: 잘린 대각선 방향 모서리 87"/>
            <p:cNvSpPr/>
            <p:nvPr/>
          </p:nvSpPr>
          <p:spPr>
            <a:xfrm>
              <a:off x="5558117" y="3644712"/>
              <a:ext cx="327772" cy="327772"/>
            </a:xfrm>
            <a:prstGeom prst="snip2DiagRect">
              <a:avLst>
                <a:gd name="adj1" fmla="val 0"/>
                <a:gd name="adj2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5561481" y="3747217"/>
              <a:ext cx="321991" cy="139578"/>
            </a:xfrm>
            <a:custGeom>
              <a:avLst/>
              <a:gdLst>
                <a:gd name="connsiteX0" fmla="*/ -563 w 321991"/>
                <a:gd name="connsiteY0" fmla="*/ 1149 h 139578"/>
                <a:gd name="connsiteX1" fmla="*/ 21849 w 321991"/>
                <a:gd name="connsiteY1" fmla="*/ 116010 h 139578"/>
                <a:gd name="connsiteX2" fmla="*/ 49864 w 321991"/>
                <a:gd name="connsiteY2" fmla="*/ 6752 h 139578"/>
                <a:gd name="connsiteX3" fmla="*/ 72276 w 321991"/>
                <a:gd name="connsiteY3" fmla="*/ 110407 h 139578"/>
                <a:gd name="connsiteX4" fmla="*/ 97488 w 321991"/>
                <a:gd name="connsiteY4" fmla="*/ 6752 h 139578"/>
                <a:gd name="connsiteX5" fmla="*/ 119900 w 321991"/>
                <a:gd name="connsiteY5" fmla="*/ 107605 h 139578"/>
                <a:gd name="connsiteX6" fmla="*/ 139511 w 321991"/>
                <a:gd name="connsiteY6" fmla="*/ 9554 h 139578"/>
                <a:gd name="connsiteX7" fmla="*/ 161922 w 321991"/>
                <a:gd name="connsiteY7" fmla="*/ 107605 h 139578"/>
                <a:gd name="connsiteX8" fmla="*/ 189937 w 321991"/>
                <a:gd name="connsiteY8" fmla="*/ 9554 h 139578"/>
                <a:gd name="connsiteX9" fmla="*/ 215150 w 321991"/>
                <a:gd name="connsiteY9" fmla="*/ 113208 h 139578"/>
                <a:gd name="connsiteX10" fmla="*/ 240364 w 321991"/>
                <a:gd name="connsiteY10" fmla="*/ 3951 h 139578"/>
                <a:gd name="connsiteX11" fmla="*/ 262776 w 321991"/>
                <a:gd name="connsiteY11" fmla="*/ 124414 h 139578"/>
                <a:gd name="connsiteX12" fmla="*/ 293592 w 321991"/>
                <a:gd name="connsiteY12" fmla="*/ 3951 h 139578"/>
                <a:gd name="connsiteX13" fmla="*/ 318805 w 321991"/>
                <a:gd name="connsiteY13" fmla="*/ 130017 h 139578"/>
                <a:gd name="connsiteX14" fmla="*/ 321606 w 321991"/>
                <a:gd name="connsiteY14" fmla="*/ 132819 h 1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91" h="139578">
                  <a:moveTo>
                    <a:pt x="-563" y="1149"/>
                  </a:moveTo>
                  <a:cubicBezTo>
                    <a:pt x="3172" y="20293"/>
                    <a:pt x="13444" y="115076"/>
                    <a:pt x="21849" y="116010"/>
                  </a:cubicBezTo>
                  <a:cubicBezTo>
                    <a:pt x="30253" y="116943"/>
                    <a:pt x="41459" y="7686"/>
                    <a:pt x="49864" y="6752"/>
                  </a:cubicBezTo>
                  <a:cubicBezTo>
                    <a:pt x="58268" y="5818"/>
                    <a:pt x="64338" y="110407"/>
                    <a:pt x="72276" y="110407"/>
                  </a:cubicBezTo>
                  <a:cubicBezTo>
                    <a:pt x="80213" y="110407"/>
                    <a:pt x="89551" y="7219"/>
                    <a:pt x="97488" y="6752"/>
                  </a:cubicBezTo>
                  <a:cubicBezTo>
                    <a:pt x="105426" y="6285"/>
                    <a:pt x="112896" y="107138"/>
                    <a:pt x="119900" y="107605"/>
                  </a:cubicBezTo>
                  <a:cubicBezTo>
                    <a:pt x="126904" y="108072"/>
                    <a:pt x="132508" y="9554"/>
                    <a:pt x="139511" y="9554"/>
                  </a:cubicBezTo>
                  <a:cubicBezTo>
                    <a:pt x="146514" y="9554"/>
                    <a:pt x="153518" y="107605"/>
                    <a:pt x="161922" y="107605"/>
                  </a:cubicBezTo>
                  <a:cubicBezTo>
                    <a:pt x="170326" y="107605"/>
                    <a:pt x="181066" y="8620"/>
                    <a:pt x="189937" y="9554"/>
                  </a:cubicBezTo>
                  <a:cubicBezTo>
                    <a:pt x="198808" y="10487"/>
                    <a:pt x="206746" y="114142"/>
                    <a:pt x="215150" y="113208"/>
                  </a:cubicBezTo>
                  <a:cubicBezTo>
                    <a:pt x="223555" y="112274"/>
                    <a:pt x="232426" y="2083"/>
                    <a:pt x="240364" y="3951"/>
                  </a:cubicBezTo>
                  <a:cubicBezTo>
                    <a:pt x="248301" y="5818"/>
                    <a:pt x="253904" y="124414"/>
                    <a:pt x="262776" y="124414"/>
                  </a:cubicBezTo>
                  <a:cubicBezTo>
                    <a:pt x="271646" y="124414"/>
                    <a:pt x="284254" y="3017"/>
                    <a:pt x="293592" y="3951"/>
                  </a:cubicBezTo>
                  <a:cubicBezTo>
                    <a:pt x="302930" y="4884"/>
                    <a:pt x="314135" y="108539"/>
                    <a:pt x="318805" y="130017"/>
                  </a:cubicBezTo>
                  <a:cubicBezTo>
                    <a:pt x="323474" y="151495"/>
                    <a:pt x="321139" y="132352"/>
                    <a:pt x="321606" y="132819"/>
                  </a:cubicBezTo>
                </a:path>
              </a:pathLst>
            </a:cu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6752" y="3104998"/>
            <a:ext cx="2496908" cy="132793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6276993" y="3173508"/>
            <a:ext cx="1372677" cy="217893"/>
            <a:chOff x="6171717" y="3211107"/>
            <a:chExt cx="1372677" cy="217893"/>
          </a:xfrm>
          <a:solidFill>
            <a:schemeClr val="lt1"/>
          </a:solidFill>
        </p:grpSpPr>
        <p:sp>
          <p:nvSpPr>
            <p:cNvPr id="42" name="순서도: 지연 41"/>
            <p:cNvSpPr/>
            <p:nvPr/>
          </p:nvSpPr>
          <p:spPr>
            <a:xfrm rot="16200000">
              <a:off x="614992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순서도: 지연 42"/>
            <p:cNvSpPr/>
            <p:nvPr/>
          </p:nvSpPr>
          <p:spPr>
            <a:xfrm rot="16200000">
              <a:off x="6317211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순서도: 지연 43"/>
            <p:cNvSpPr/>
            <p:nvPr/>
          </p:nvSpPr>
          <p:spPr>
            <a:xfrm rot="16200000">
              <a:off x="649580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순서도: 지연 44"/>
            <p:cNvSpPr/>
            <p:nvPr/>
          </p:nvSpPr>
          <p:spPr>
            <a:xfrm rot="16200000">
              <a:off x="6663088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순서도: 지연 45"/>
            <p:cNvSpPr/>
            <p:nvPr/>
          </p:nvSpPr>
          <p:spPr>
            <a:xfrm rot="16200000">
              <a:off x="6835133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순서도: 지연 46"/>
            <p:cNvSpPr/>
            <p:nvPr/>
          </p:nvSpPr>
          <p:spPr>
            <a:xfrm rot="16200000">
              <a:off x="7002415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순서도: 지연 47"/>
            <p:cNvSpPr/>
            <p:nvPr/>
          </p:nvSpPr>
          <p:spPr>
            <a:xfrm rot="16200000">
              <a:off x="7181010" y="3232896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순서도: 지연 48"/>
            <p:cNvSpPr/>
            <p:nvPr/>
          </p:nvSpPr>
          <p:spPr>
            <a:xfrm rot="16200000">
              <a:off x="7348292" y="3232897"/>
              <a:ext cx="217892" cy="174313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9" name="순서도: 지연 58"/>
          <p:cNvSpPr/>
          <p:nvPr/>
        </p:nvSpPr>
        <p:spPr>
          <a:xfrm rot="16200000">
            <a:off x="6252823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순서도: 지연 89"/>
          <p:cNvSpPr/>
          <p:nvPr/>
        </p:nvSpPr>
        <p:spPr>
          <a:xfrm rot="16200000">
            <a:off x="6429036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순서도: 지연 90"/>
          <p:cNvSpPr/>
          <p:nvPr/>
        </p:nvSpPr>
        <p:spPr>
          <a:xfrm rot="16200000">
            <a:off x="6602867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순서도: 지연 91"/>
          <p:cNvSpPr/>
          <p:nvPr/>
        </p:nvSpPr>
        <p:spPr>
          <a:xfrm rot="16200000">
            <a:off x="6764793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순서도: 지연 92"/>
          <p:cNvSpPr/>
          <p:nvPr/>
        </p:nvSpPr>
        <p:spPr>
          <a:xfrm rot="16200000">
            <a:off x="6936243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순서도: 지연 93"/>
          <p:cNvSpPr/>
          <p:nvPr/>
        </p:nvSpPr>
        <p:spPr>
          <a:xfrm rot="16200000">
            <a:off x="7110075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순서도: 지연 94"/>
          <p:cNvSpPr/>
          <p:nvPr/>
        </p:nvSpPr>
        <p:spPr>
          <a:xfrm rot="16200000">
            <a:off x="7286287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순서도: 지연 95"/>
          <p:cNvSpPr/>
          <p:nvPr/>
        </p:nvSpPr>
        <p:spPr>
          <a:xfrm rot="16200000">
            <a:off x="7457737" y="3190537"/>
            <a:ext cx="217892" cy="174313"/>
          </a:xfrm>
          <a:prstGeom prst="flowChartDelay">
            <a:avLst/>
          </a:prstGeom>
          <a:solidFill>
            <a:schemeClr val="accen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3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4"/>
                            </p:stCondLst>
                            <p:childTnLst>
                              <p:par>
                                <p:cTn id="17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5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6"/>
                            </p:stCondLst>
                            <p:childTnLst>
                              <p:par>
                                <p:cTn id="23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7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8"/>
                            </p:stCondLst>
                            <p:childTnLst>
                              <p:par>
                                <p:cTn id="29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9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10"/>
                            </p:stCondLst>
                            <p:childTnLst>
                              <p:par>
                                <p:cTn id="35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1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12"/>
                            </p:stCondLst>
                            <p:childTnLst>
                              <p:par>
                                <p:cTn id="41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13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14"/>
                            </p:stCondLst>
                            <p:childTnLst>
                              <p:par>
                                <p:cTn id="47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2" animBg="1"/>
      <p:bldP spid="90" grpId="1" animBg="1"/>
      <p:bldP spid="90" grpId="4" animBg="1"/>
      <p:bldP spid="91" grpId="3" animBg="1"/>
      <p:bldP spid="91" grpId="6" animBg="1"/>
      <p:bldP spid="92" grpId="5" animBg="1"/>
      <p:bldP spid="92" grpId="8" animBg="1"/>
      <p:bldP spid="93" grpId="7" animBg="1"/>
      <p:bldP spid="93" grpId="10" animBg="1"/>
      <p:bldP spid="94" grpId="9" animBg="1"/>
      <p:bldP spid="94" grpId="12" animBg="1"/>
      <p:bldP spid="95" grpId="11" animBg="1"/>
      <p:bldP spid="95" grpId="14" animBg="1"/>
      <p:bldP spid="96" grpId="13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3AA88B-D107-F1B9-F106-ADB9703F0C86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49C3BE4-DBAB-D0E9-BC99-9EB332B7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solidFill>
                  <a:prstClr val="black"/>
                </a:solidFill>
                <a:latin typeface="Calibri"/>
              </a:rPr>
            </a:br>
            <a:endParaRPr lang="ko-KR" altLang="en-US" dirty="0"/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83A346EB-F7E0-2A24-53FA-BC9C09670DA6}"/>
              </a:ext>
            </a:extLst>
          </p:cNvPr>
          <p:cNvSpPr/>
          <p:nvPr/>
        </p:nvSpPr>
        <p:spPr>
          <a:xfrm>
            <a:off x="1542966" y="2385505"/>
            <a:ext cx="82749" cy="186216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10384539-FEF7-D872-7FEA-82DB773236C5}"/>
              </a:ext>
            </a:extLst>
          </p:cNvPr>
          <p:cNvSpPr/>
          <p:nvPr/>
        </p:nvSpPr>
        <p:spPr>
          <a:xfrm>
            <a:off x="803660" y="1355127"/>
            <a:ext cx="2552383" cy="139138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E8416B-38D5-925A-219A-4F50FA20B0D0}"/>
              </a:ext>
            </a:extLst>
          </p:cNvPr>
          <p:cNvSpPr/>
          <p:nvPr/>
        </p:nvSpPr>
        <p:spPr>
          <a:xfrm>
            <a:off x="2567130" y="811942"/>
            <a:ext cx="652198" cy="17574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수분수위센서</a:t>
            </a: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9D7CC16F-ED55-23E3-D901-9A58F75A6272}"/>
              </a:ext>
            </a:extLst>
          </p:cNvPr>
          <p:cNvSpPr/>
          <p:nvPr/>
        </p:nvSpPr>
        <p:spPr>
          <a:xfrm rot="16200000">
            <a:off x="1412274" y="3694370"/>
            <a:ext cx="1290592" cy="2552383"/>
          </a:xfrm>
          <a:prstGeom prst="flowChartOnlineStorag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2B95B4-1DFC-4D6B-560F-E654A035947C}"/>
              </a:ext>
            </a:extLst>
          </p:cNvPr>
          <p:cNvSpPr/>
          <p:nvPr/>
        </p:nvSpPr>
        <p:spPr>
          <a:xfrm>
            <a:off x="776300" y="4171253"/>
            <a:ext cx="2599201" cy="3672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458BAA-271A-CB9B-310E-E58404B27B54}"/>
              </a:ext>
            </a:extLst>
          </p:cNvPr>
          <p:cNvSpPr/>
          <p:nvPr/>
        </p:nvSpPr>
        <p:spPr>
          <a:xfrm rot="5400000">
            <a:off x="1011501" y="2648406"/>
            <a:ext cx="1145680" cy="1975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3B7D9E74-AC7B-575D-8FB7-64B19D5F4556}"/>
              </a:ext>
            </a:extLst>
          </p:cNvPr>
          <p:cNvSpPr/>
          <p:nvPr/>
        </p:nvSpPr>
        <p:spPr>
          <a:xfrm>
            <a:off x="4922196" y="1690688"/>
            <a:ext cx="2813491" cy="1200329"/>
          </a:xfrm>
          <a:prstGeom prst="homePlat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수분수위센서 값 </a:t>
            </a:r>
            <a:r>
              <a:rPr lang="en-US" altLang="ko-KR" sz="2500" b="1" dirty="0">
                <a:solidFill>
                  <a:schemeClr val="bg1"/>
                </a:solidFill>
              </a:rPr>
              <a:t>&lt; 300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08C4A2BF-E580-7AB6-21B4-85DCB6860E43}"/>
              </a:ext>
            </a:extLst>
          </p:cNvPr>
          <p:cNvSpPr/>
          <p:nvPr/>
        </p:nvSpPr>
        <p:spPr>
          <a:xfrm>
            <a:off x="8497116" y="2849069"/>
            <a:ext cx="3061063" cy="1209498"/>
          </a:xfrm>
          <a:prstGeom prst="chevron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개폐 장치 작동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A6425B16-4A04-6B2C-9387-27B7E2F9BE2E}"/>
              </a:ext>
            </a:extLst>
          </p:cNvPr>
          <p:cNvSpPr/>
          <p:nvPr/>
        </p:nvSpPr>
        <p:spPr>
          <a:xfrm>
            <a:off x="4922196" y="4171253"/>
            <a:ext cx="2813491" cy="1200329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조도센서 값 </a:t>
            </a:r>
            <a:r>
              <a:rPr lang="en-US" altLang="ko-KR" sz="2500" b="1" dirty="0">
                <a:solidFill>
                  <a:schemeClr val="bg1"/>
                </a:solidFill>
              </a:rPr>
              <a:t>&lt; 800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F6894-DEA7-D299-13EA-64934D4181A3}"/>
              </a:ext>
            </a:extLst>
          </p:cNvPr>
          <p:cNvSpPr txBox="1"/>
          <p:nvPr/>
        </p:nvSpPr>
        <p:spPr>
          <a:xfrm>
            <a:off x="5563955" y="2746512"/>
            <a:ext cx="160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or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4059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7165977" y="2794390"/>
            <a:ext cx="5990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400" b="1" dirty="0">
              <a:solidFill>
                <a:srgbClr val="424835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99933" y="1257620"/>
            <a:ext cx="59906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kern="0" spc="-67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목 차</a:t>
            </a:r>
            <a:endParaRPr lang="en-US" sz="2133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F7F66E-E86D-0C8C-3284-4DE38F58FB97}"/>
              </a:ext>
            </a:extLst>
          </p:cNvPr>
          <p:cNvGrpSpPr/>
          <p:nvPr/>
        </p:nvGrpSpPr>
        <p:grpSpPr>
          <a:xfrm>
            <a:off x="1072665" y="3136549"/>
            <a:ext cx="10046671" cy="2481291"/>
            <a:chOff x="-946127" y="3136549"/>
            <a:chExt cx="10046671" cy="24812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50366" y="4239297"/>
              <a:ext cx="3215189" cy="14285"/>
              <a:chOff x="3675548" y="5984205"/>
              <a:chExt cx="4822784" cy="2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675548" y="5984205"/>
                <a:ext cx="4822784" cy="21429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3109925" y="3136549"/>
              <a:ext cx="5990619" cy="9393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3</a:t>
              </a:r>
            </a:p>
            <a:p>
              <a:pPr algn="ctr"/>
              <a:r>
                <a:rPr lang="ko-KR" alt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제품 구성 및 구현방법</a:t>
              </a:r>
              <a:endParaRPr lang="en-US" sz="2400" b="1" dirty="0">
                <a:solidFill>
                  <a:srgbClr val="424835"/>
                </a:solidFill>
                <a:latin typeface="Noto Sans CJK KR Light" pitchFamily="34" charset="0"/>
                <a:cs typeface="Noto Sans CJK KR Light" pitchFamily="34" charset="0"/>
              </a:endParaRPr>
            </a:p>
            <a:p>
              <a:pPr algn="ctr"/>
              <a:endParaRPr lang="en-US" sz="704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-946127" y="3167477"/>
              <a:ext cx="5990619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1</a:t>
              </a:r>
            </a:p>
            <a:p>
              <a:pPr algn="ctr"/>
              <a:r>
                <a:rPr lang="ko-KR" altLang="en-US" sz="2400" b="1" dirty="0">
                  <a:solidFill>
                    <a:srgbClr val="424835"/>
                  </a:solidFill>
                  <a:latin typeface="Noto Sans CJK KR Bold" pitchFamily="34" charset="0"/>
                </a:rPr>
                <a:t>주제 선정 동기</a:t>
              </a:r>
              <a:endParaRPr lang="en-US" sz="1600" b="1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-946127" y="4146494"/>
              <a:ext cx="5990619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sz="2400" b="1" dirty="0">
                <a:solidFill>
                  <a:srgbClr val="424835"/>
                </a:solidFill>
                <a:latin typeface="Noto Sans CJK KR Light" pitchFamily="34" charset="0"/>
                <a:cs typeface="Noto Sans CJK KR Light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2</a:t>
              </a:r>
              <a:r>
                <a:rPr lang="en-US" sz="1600" b="1" dirty="0">
                  <a:solidFill>
                    <a:srgbClr val="424835"/>
                  </a:solidFill>
                  <a:latin typeface="Noto Sans CJK KR Bold" pitchFamily="34" charset="0"/>
                  <a:cs typeface="Noto Sans CJK KR Light" pitchFamily="34" charset="0"/>
                </a:rPr>
                <a:t> </a:t>
              </a:r>
              <a:endParaRPr lang="en-US" sz="1600" b="1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ctr"/>
              <a:r>
                <a:rPr lang="ko-KR" altLang="en-US" sz="2400" b="1" dirty="0">
                  <a:solidFill>
                    <a:srgbClr val="424835"/>
                  </a:solidFill>
                  <a:latin typeface="Noto Sans CJK KR Bold" pitchFamily="34" charset="0"/>
                </a:rPr>
                <a:t>사용된 부품</a:t>
              </a:r>
              <a:endParaRPr lang="en-US" sz="1867" b="1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099932" y="4499521"/>
              <a:ext cx="5990619" cy="11183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4</a:t>
              </a:r>
            </a:p>
            <a:p>
              <a:pPr algn="ctr"/>
              <a:r>
                <a:rPr lang="en-US" sz="2400" b="1" dirty="0">
                  <a:solidFill>
                    <a:srgbClr val="424835"/>
                  </a:solidFill>
                  <a:latin typeface="Noto Sans CJK KR Light" pitchFamily="34" charset="0"/>
                  <a:cs typeface="Noto Sans CJK KR Light" pitchFamily="34" charset="0"/>
                </a:rPr>
                <a:t>Q&amp;A</a:t>
              </a:r>
            </a:p>
            <a:p>
              <a:pPr algn="ctr"/>
              <a:endParaRPr lang="en-US" sz="1867" b="1" dirty="0">
                <a:solidFill>
                  <a:srgbClr val="424835"/>
                </a:solidFill>
                <a:latin typeface="Noto Sans CJK KR Light" pitchFamily="34" charset="0"/>
                <a:cs typeface="Noto Sans CJK KR Light" pitchFamily="34" charset="0"/>
              </a:endParaRPr>
            </a:p>
          </p:txBody>
        </p:sp>
      </p:grpSp>
      <p:sp>
        <p:nvSpPr>
          <p:cNvPr id="2" name="Object 22">
            <a:extLst>
              <a:ext uri="{FF2B5EF4-FFF2-40B4-BE49-F238E27FC236}">
                <a16:creationId xmlns:a16="http://schemas.microsoft.com/office/drawing/2014/main" id="{54238169-88B9-CA9A-9502-87A3AD309556}"/>
              </a:ext>
            </a:extLst>
          </p:cNvPr>
          <p:cNvSpPr txBox="1"/>
          <p:nvPr/>
        </p:nvSpPr>
        <p:spPr>
          <a:xfrm>
            <a:off x="3124753" y="5165912"/>
            <a:ext cx="5990619" cy="693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1600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endParaRPr lang="en-US" sz="1600" dirty="0">
              <a:solidFill>
                <a:srgbClr val="424835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endParaRPr lang="en-US" sz="70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DDBA2B-46AF-FA65-F261-1AD0CF034036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8F7485-F5C9-D02F-8945-313820DF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solidFill>
                  <a:prstClr val="black"/>
                </a:solidFill>
                <a:latin typeface="Calibri"/>
              </a:rPr>
            </a:br>
            <a:endParaRPr lang="ko-KR" altLang="en-US" dirty="0"/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DF8AF088-DBA3-728C-4C3F-FE534F749723}"/>
              </a:ext>
            </a:extLst>
          </p:cNvPr>
          <p:cNvSpPr/>
          <p:nvPr/>
        </p:nvSpPr>
        <p:spPr>
          <a:xfrm>
            <a:off x="1542966" y="2385505"/>
            <a:ext cx="82749" cy="186216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68867A7C-541B-1CA3-957A-DB156E5C6539}"/>
              </a:ext>
            </a:extLst>
          </p:cNvPr>
          <p:cNvSpPr/>
          <p:nvPr/>
        </p:nvSpPr>
        <p:spPr>
          <a:xfrm>
            <a:off x="803660" y="1355127"/>
            <a:ext cx="2552383" cy="139138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4942EA-C91A-41DB-FAEE-87559638F3BA}"/>
              </a:ext>
            </a:extLst>
          </p:cNvPr>
          <p:cNvSpPr/>
          <p:nvPr/>
        </p:nvSpPr>
        <p:spPr>
          <a:xfrm>
            <a:off x="2567130" y="811942"/>
            <a:ext cx="652198" cy="17574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/>
              <a:t>수분수위센서</a:t>
            </a:r>
          </a:p>
        </p:txBody>
      </p:sp>
      <p:sp>
        <p:nvSpPr>
          <p:cNvPr id="7" name="순서도: 저장 데이터 6">
            <a:extLst>
              <a:ext uri="{FF2B5EF4-FFF2-40B4-BE49-F238E27FC236}">
                <a16:creationId xmlns:a16="http://schemas.microsoft.com/office/drawing/2014/main" id="{033B96C7-8C76-00B3-2984-AE25F97AC13B}"/>
              </a:ext>
            </a:extLst>
          </p:cNvPr>
          <p:cNvSpPr/>
          <p:nvPr/>
        </p:nvSpPr>
        <p:spPr>
          <a:xfrm rot="16200000">
            <a:off x="1412274" y="3694370"/>
            <a:ext cx="1290592" cy="2552383"/>
          </a:xfrm>
          <a:prstGeom prst="flowChartOnlineStorag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C5B542-ABC3-7B71-9930-18386C6B7963}"/>
              </a:ext>
            </a:extLst>
          </p:cNvPr>
          <p:cNvSpPr/>
          <p:nvPr/>
        </p:nvSpPr>
        <p:spPr>
          <a:xfrm>
            <a:off x="776300" y="4171253"/>
            <a:ext cx="2599201" cy="3672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C63988-104A-B1A0-E86E-F36F9D533E92}"/>
              </a:ext>
            </a:extLst>
          </p:cNvPr>
          <p:cNvSpPr/>
          <p:nvPr/>
        </p:nvSpPr>
        <p:spPr>
          <a:xfrm rot="5400000">
            <a:off x="1011501" y="2648406"/>
            <a:ext cx="1145680" cy="1975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CBB91F6B-F8AE-73EA-9EDB-43ACBEC941A2}"/>
              </a:ext>
            </a:extLst>
          </p:cNvPr>
          <p:cNvSpPr/>
          <p:nvPr/>
        </p:nvSpPr>
        <p:spPr>
          <a:xfrm>
            <a:off x="4922196" y="1690688"/>
            <a:ext cx="2813491" cy="1200329"/>
          </a:xfrm>
          <a:prstGeom prst="homePlate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수분수위센서 값 </a:t>
            </a:r>
            <a:r>
              <a:rPr lang="en-US" altLang="ko-KR" sz="2500" b="1" dirty="0">
                <a:solidFill>
                  <a:schemeClr val="bg1"/>
                </a:solidFill>
              </a:rPr>
              <a:t>&lt; 300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DCD5AB35-046B-5BFE-F973-F9A27461B86C}"/>
              </a:ext>
            </a:extLst>
          </p:cNvPr>
          <p:cNvSpPr/>
          <p:nvPr/>
        </p:nvSpPr>
        <p:spPr>
          <a:xfrm>
            <a:off x="8497116" y="2849069"/>
            <a:ext cx="3061063" cy="120949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개폐 장치 작동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890BA02F-B5AC-81C2-F4B1-4EA6D4025770}"/>
              </a:ext>
            </a:extLst>
          </p:cNvPr>
          <p:cNvSpPr/>
          <p:nvPr/>
        </p:nvSpPr>
        <p:spPr>
          <a:xfrm>
            <a:off x="4922196" y="4171253"/>
            <a:ext cx="2813491" cy="1200329"/>
          </a:xfrm>
          <a:prstGeom prst="homePlate">
            <a:avLst/>
          </a:prstGeom>
          <a:solidFill>
            <a:schemeClr val="accent5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조도센서 값 </a:t>
            </a:r>
            <a:r>
              <a:rPr lang="en-US" altLang="ko-KR" sz="2500" b="1" dirty="0">
                <a:solidFill>
                  <a:schemeClr val="bg1"/>
                </a:solidFill>
              </a:rPr>
              <a:t>&lt; 800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A92C75-F0D2-049F-66EE-F5DDF459FB4A}"/>
              </a:ext>
            </a:extLst>
          </p:cNvPr>
          <p:cNvSpPr txBox="1"/>
          <p:nvPr/>
        </p:nvSpPr>
        <p:spPr>
          <a:xfrm>
            <a:off x="5563955" y="2746512"/>
            <a:ext cx="160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or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407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9A16C1-C2BA-B748-AE98-EBA24AE424B0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B7888792-6044-A669-C498-49A89AEEA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t="9963" r="29365" b="12588"/>
          <a:stretch/>
        </p:blipFill>
        <p:spPr>
          <a:xfrm>
            <a:off x="1014884" y="1079640"/>
            <a:ext cx="5918479" cy="531143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4037E3F-9FEE-1B12-9D65-36AD32DD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72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7D2C4D-4FC6-0DBD-07A5-E11D11A05A68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2ED123-EC4B-E1FF-04BB-2D5A05FC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solidFill>
                  <a:prstClr val="black"/>
                </a:solidFill>
                <a:latin typeface="Calibri"/>
              </a:rPr>
            </a:b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803A7-DD93-C71D-4EE8-96C99E9944CA}"/>
              </a:ext>
            </a:extLst>
          </p:cNvPr>
          <p:cNvSpPr/>
          <p:nvPr/>
        </p:nvSpPr>
        <p:spPr>
          <a:xfrm>
            <a:off x="610974" y="2019072"/>
            <a:ext cx="4562300" cy="1409928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chemeClr val="bg1"/>
                </a:solidFill>
              </a:rPr>
              <a:t>F_life</a:t>
            </a:r>
            <a:r>
              <a:rPr lang="en-US" altLang="ko-KR" sz="3500" b="1" dirty="0">
                <a:solidFill>
                  <a:schemeClr val="bg1"/>
                </a:solidFill>
              </a:rPr>
              <a:t>: 10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A836A61-3F54-DDD4-5DF3-FBBE5727BE51}"/>
              </a:ext>
            </a:extLst>
          </p:cNvPr>
          <p:cNvSpPr/>
          <p:nvPr/>
        </p:nvSpPr>
        <p:spPr>
          <a:xfrm>
            <a:off x="512849" y="4151872"/>
            <a:ext cx="4857345" cy="179122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초기 필터수명</a:t>
            </a:r>
            <a:r>
              <a:rPr lang="en-US" altLang="ko-KR" sz="3000" b="1" dirty="0">
                <a:solidFill>
                  <a:schemeClr val="bg1"/>
                </a:solidFill>
              </a:rPr>
              <a:t>: 10</a:t>
            </a: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회 동작 시 </a:t>
            </a:r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감소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4B1BE5-BF88-7C58-A65A-9838DB2B8BDE}"/>
              </a:ext>
            </a:extLst>
          </p:cNvPr>
          <p:cNvSpPr/>
          <p:nvPr/>
        </p:nvSpPr>
        <p:spPr>
          <a:xfrm>
            <a:off x="6403491" y="4151872"/>
            <a:ext cx="4857345" cy="1791227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: -1</a:t>
            </a: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+ 11 (</a:t>
            </a:r>
            <a:r>
              <a:rPr lang="ko-KR" altLang="en-US" sz="3000" b="1" dirty="0">
                <a:solidFill>
                  <a:schemeClr val="bg1"/>
                </a:solidFill>
              </a:rPr>
              <a:t>필터 교체</a:t>
            </a:r>
            <a:r>
              <a:rPr lang="en-US" altLang="ko-KR" sz="3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5A394B6-0C9E-854B-21ED-CD25E5B0877B}"/>
              </a:ext>
            </a:extLst>
          </p:cNvPr>
          <p:cNvSpPr/>
          <p:nvPr/>
        </p:nvSpPr>
        <p:spPr>
          <a:xfrm>
            <a:off x="6391045" y="1609628"/>
            <a:ext cx="4857345" cy="1819372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5  Change</a:t>
            </a:r>
          </a:p>
          <a:p>
            <a:pPr algn="ctr"/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0  Danger</a:t>
            </a:r>
          </a:p>
        </p:txBody>
      </p:sp>
    </p:spTree>
    <p:extLst>
      <p:ext uri="{BB962C8B-B14F-4D97-AF65-F5344CB8AC3E}">
        <p14:creationId xmlns:p14="http://schemas.microsoft.com/office/powerpoint/2010/main" val="1736126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EF13D-8129-8793-C951-AD427A0CC77A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2ED123-EC4B-E1FF-04BB-2D5A05FC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solidFill>
                  <a:prstClr val="black"/>
                </a:solidFill>
                <a:latin typeface="Calibri"/>
              </a:rPr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C4C61E-EAE0-45FE-5C92-CFDC060FA8A0}"/>
              </a:ext>
            </a:extLst>
          </p:cNvPr>
          <p:cNvSpPr/>
          <p:nvPr/>
        </p:nvSpPr>
        <p:spPr>
          <a:xfrm>
            <a:off x="610974" y="2019072"/>
            <a:ext cx="4562300" cy="1409928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chemeClr val="bg1"/>
                </a:solidFill>
              </a:rPr>
              <a:t>F_life</a:t>
            </a:r>
            <a:r>
              <a:rPr lang="en-US" altLang="ko-KR" sz="3500" b="1" dirty="0">
                <a:solidFill>
                  <a:schemeClr val="bg1"/>
                </a:solidFill>
              </a:rPr>
              <a:t>: 5 Change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904EF5-F59A-769C-A6B4-68F69FAD40C5}"/>
              </a:ext>
            </a:extLst>
          </p:cNvPr>
          <p:cNvSpPr/>
          <p:nvPr/>
        </p:nvSpPr>
        <p:spPr>
          <a:xfrm>
            <a:off x="512849" y="4151872"/>
            <a:ext cx="4857345" cy="1791226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초기 필터수명</a:t>
            </a:r>
            <a:r>
              <a:rPr lang="en-US" altLang="ko-KR" sz="3000" b="1" dirty="0">
                <a:solidFill>
                  <a:schemeClr val="bg1"/>
                </a:solidFill>
              </a:rPr>
              <a:t>: 10</a:t>
            </a: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회 동작 시 </a:t>
            </a:r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감소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5EDB9D-91B2-3425-D94D-1614BCE00774}"/>
              </a:ext>
            </a:extLst>
          </p:cNvPr>
          <p:cNvSpPr/>
          <p:nvPr/>
        </p:nvSpPr>
        <p:spPr>
          <a:xfrm>
            <a:off x="6403491" y="4151872"/>
            <a:ext cx="4857345" cy="1791227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: -1</a:t>
            </a: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+ 11 (</a:t>
            </a:r>
            <a:r>
              <a:rPr lang="ko-KR" altLang="en-US" sz="3000" b="1" dirty="0">
                <a:solidFill>
                  <a:schemeClr val="bg1"/>
                </a:solidFill>
              </a:rPr>
              <a:t>필터 교체</a:t>
            </a:r>
            <a:r>
              <a:rPr lang="en-US" altLang="ko-KR" sz="3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5AF9A5-A825-1009-E219-37C859E13582}"/>
              </a:ext>
            </a:extLst>
          </p:cNvPr>
          <p:cNvSpPr/>
          <p:nvPr/>
        </p:nvSpPr>
        <p:spPr>
          <a:xfrm>
            <a:off x="6391045" y="1609628"/>
            <a:ext cx="4857345" cy="181937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5  Change</a:t>
            </a:r>
          </a:p>
          <a:p>
            <a:pPr algn="ctr"/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0  Danger</a:t>
            </a:r>
          </a:p>
        </p:txBody>
      </p:sp>
    </p:spTree>
    <p:extLst>
      <p:ext uri="{BB962C8B-B14F-4D97-AF65-F5344CB8AC3E}">
        <p14:creationId xmlns:p14="http://schemas.microsoft.com/office/powerpoint/2010/main" val="263462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441F09-2189-A4FE-E77C-D79D61B1D796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2ED123-EC4B-E1FF-04BB-2D5A05FC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solidFill>
                  <a:prstClr val="black"/>
                </a:solidFill>
                <a:latin typeface="Calibri"/>
              </a:rPr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95770B-EF4A-F072-F220-2BE3F36AC0B7}"/>
              </a:ext>
            </a:extLst>
          </p:cNvPr>
          <p:cNvSpPr/>
          <p:nvPr/>
        </p:nvSpPr>
        <p:spPr>
          <a:xfrm>
            <a:off x="610974" y="2019072"/>
            <a:ext cx="4562300" cy="1409928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chemeClr val="bg1"/>
                </a:solidFill>
              </a:rPr>
              <a:t>F_life</a:t>
            </a:r>
            <a:r>
              <a:rPr lang="en-US" altLang="ko-KR" sz="3500" b="1" dirty="0">
                <a:solidFill>
                  <a:schemeClr val="bg1"/>
                </a:solidFill>
              </a:rPr>
              <a:t>: 0 Danger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B728D8-FEAB-1E38-CFE8-419A553DFC57}"/>
              </a:ext>
            </a:extLst>
          </p:cNvPr>
          <p:cNvSpPr/>
          <p:nvPr/>
        </p:nvSpPr>
        <p:spPr>
          <a:xfrm>
            <a:off x="512849" y="4151872"/>
            <a:ext cx="4857345" cy="1791226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초기 필터수명</a:t>
            </a:r>
            <a:r>
              <a:rPr lang="en-US" altLang="ko-KR" sz="3000" b="1" dirty="0">
                <a:solidFill>
                  <a:schemeClr val="bg1"/>
                </a:solidFill>
              </a:rPr>
              <a:t>: 10</a:t>
            </a: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회 동작 시 </a:t>
            </a:r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감소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EB181A-3E62-53FC-C57E-3B1A69CA6D92}"/>
              </a:ext>
            </a:extLst>
          </p:cNvPr>
          <p:cNvSpPr/>
          <p:nvPr/>
        </p:nvSpPr>
        <p:spPr>
          <a:xfrm>
            <a:off x="6403491" y="4151872"/>
            <a:ext cx="4857345" cy="1791227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: -1</a:t>
            </a: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+ 11 (</a:t>
            </a:r>
            <a:r>
              <a:rPr lang="ko-KR" altLang="en-US" sz="3000" b="1" dirty="0">
                <a:solidFill>
                  <a:schemeClr val="bg1"/>
                </a:solidFill>
              </a:rPr>
              <a:t>필터 교체</a:t>
            </a:r>
            <a:r>
              <a:rPr lang="en-US" altLang="ko-KR" sz="3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3AAA9EB-74A8-E4A5-1050-1E626D6CAE05}"/>
              </a:ext>
            </a:extLst>
          </p:cNvPr>
          <p:cNvSpPr/>
          <p:nvPr/>
        </p:nvSpPr>
        <p:spPr>
          <a:xfrm>
            <a:off x="6391045" y="1609628"/>
            <a:ext cx="4857345" cy="181937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5  Change</a:t>
            </a:r>
          </a:p>
          <a:p>
            <a:pPr algn="ctr"/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0  Danger</a:t>
            </a:r>
          </a:p>
        </p:txBody>
      </p:sp>
    </p:spTree>
    <p:extLst>
      <p:ext uri="{BB962C8B-B14F-4D97-AF65-F5344CB8AC3E}">
        <p14:creationId xmlns:p14="http://schemas.microsoft.com/office/powerpoint/2010/main" val="311109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EDB087-29BE-F4BA-34AC-83C895021D04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2ED123-EC4B-E1FF-04BB-2D5A05FC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565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9FC86-5AE5-337A-2805-17BA10853009}"/>
              </a:ext>
            </a:extLst>
          </p:cNvPr>
          <p:cNvSpPr/>
          <p:nvPr/>
        </p:nvSpPr>
        <p:spPr>
          <a:xfrm>
            <a:off x="610974" y="2019072"/>
            <a:ext cx="4562300" cy="1409928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 err="1">
                <a:solidFill>
                  <a:schemeClr val="bg1"/>
                </a:solidFill>
              </a:rPr>
              <a:t>F_life</a:t>
            </a:r>
            <a:r>
              <a:rPr lang="en-US" altLang="ko-KR" sz="3500" b="1" dirty="0">
                <a:solidFill>
                  <a:schemeClr val="bg1"/>
                </a:solidFill>
              </a:rPr>
              <a:t>: 10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F214FB-75E4-5ADC-9ECB-C2C6D863C81E}"/>
              </a:ext>
            </a:extLst>
          </p:cNvPr>
          <p:cNvSpPr/>
          <p:nvPr/>
        </p:nvSpPr>
        <p:spPr>
          <a:xfrm>
            <a:off x="512849" y="4151872"/>
            <a:ext cx="4857345" cy="1791226"/>
          </a:xfrm>
          <a:prstGeom prst="round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초기 필터수명</a:t>
            </a:r>
            <a:r>
              <a:rPr lang="en-US" altLang="ko-KR" sz="3000" b="1" dirty="0">
                <a:solidFill>
                  <a:schemeClr val="bg1"/>
                </a:solidFill>
              </a:rPr>
              <a:t>: 10</a:t>
            </a: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회 동작 시 </a:t>
            </a:r>
            <a:r>
              <a:rPr lang="en-US" altLang="ko-KR" sz="3000" b="1" dirty="0">
                <a:solidFill>
                  <a:schemeClr val="bg1"/>
                </a:solidFill>
              </a:rPr>
              <a:t>1</a:t>
            </a:r>
            <a:r>
              <a:rPr lang="ko-KR" altLang="en-US" sz="3000" b="1" dirty="0">
                <a:solidFill>
                  <a:schemeClr val="bg1"/>
                </a:solidFill>
              </a:rPr>
              <a:t>감소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5B933E-EEB1-EBC0-D993-25E7F15E79D5}"/>
              </a:ext>
            </a:extLst>
          </p:cNvPr>
          <p:cNvSpPr/>
          <p:nvPr/>
        </p:nvSpPr>
        <p:spPr>
          <a:xfrm>
            <a:off x="6403491" y="4151872"/>
            <a:ext cx="4857345" cy="179122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: -1</a:t>
            </a: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 </a:t>
            </a:r>
            <a:r>
              <a:rPr lang="en-US" altLang="ko-KR" sz="3000" b="1" dirty="0">
                <a:solidFill>
                  <a:schemeClr val="bg1"/>
                </a:solidFill>
              </a:rPr>
              <a:t>+ 11 (</a:t>
            </a:r>
            <a:r>
              <a:rPr lang="ko-KR" altLang="en-US" sz="3000" b="1" dirty="0">
                <a:solidFill>
                  <a:schemeClr val="bg1"/>
                </a:solidFill>
              </a:rPr>
              <a:t>필터 교체</a:t>
            </a:r>
            <a:r>
              <a:rPr lang="en-US" altLang="ko-KR" sz="3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8646F0-7EAB-13B8-3CFA-82AA958A92EB}"/>
              </a:ext>
            </a:extLst>
          </p:cNvPr>
          <p:cNvSpPr/>
          <p:nvPr/>
        </p:nvSpPr>
        <p:spPr>
          <a:xfrm>
            <a:off x="6391045" y="1609628"/>
            <a:ext cx="4857345" cy="1819372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5  Change</a:t>
            </a:r>
          </a:p>
          <a:p>
            <a:pPr algn="ctr"/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수명</a:t>
            </a:r>
            <a:r>
              <a:rPr lang="en-US" altLang="ko-KR" sz="3000" b="1" dirty="0">
                <a:solidFill>
                  <a:schemeClr val="bg1"/>
                </a:solidFill>
              </a:rPr>
              <a:t>: 0  Danger</a:t>
            </a:r>
          </a:p>
        </p:txBody>
      </p:sp>
    </p:spTree>
    <p:extLst>
      <p:ext uri="{BB962C8B-B14F-4D97-AF65-F5344CB8AC3E}">
        <p14:creationId xmlns:p14="http://schemas.microsoft.com/office/powerpoint/2010/main" val="3939089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97C4A2-6A57-80DC-4EB0-5BB52A179A7E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543CE3-2314-C903-84F1-F1332E07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pic>
        <p:nvPicPr>
          <p:cNvPr id="6" name="그림 5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BC20FE08-3E0C-64D0-5A49-22BA89D2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15157" r="14759" b="15389"/>
          <a:stretch/>
        </p:blipFill>
        <p:spPr>
          <a:xfrm>
            <a:off x="6561574" y="1617523"/>
            <a:ext cx="4160017" cy="3959050"/>
          </a:xfrm>
          <a:prstGeom prst="rect">
            <a:avLst/>
          </a:prstGeom>
        </p:spPr>
      </p:pic>
      <p:pic>
        <p:nvPicPr>
          <p:cNvPr id="8" name="그림 7" descr="텍스트, 스크린샷, 폰트, 멀티미디어이(가) 표시된 사진&#10;&#10;자동 생성된 설명">
            <a:extLst>
              <a:ext uri="{FF2B5EF4-FFF2-40B4-BE49-F238E27FC236}">
                <a16:creationId xmlns:a16="http://schemas.microsoft.com/office/drawing/2014/main" id="{CB8BCE94-15BB-E580-05B6-A58926EB5C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t="18972" r="57167" b="19082"/>
          <a:stretch/>
        </p:blipFill>
        <p:spPr>
          <a:xfrm>
            <a:off x="1215850" y="1617523"/>
            <a:ext cx="4240405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4E4A15-A43F-E78C-12D1-73C87A89FCD9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BA5EF09-E5E8-31E8-F12C-C6C31594D881}"/>
              </a:ext>
            </a:extLst>
          </p:cNvPr>
          <p:cNvSpPr txBox="1">
            <a:spLocks/>
          </p:cNvSpPr>
          <p:nvPr/>
        </p:nvSpPr>
        <p:spPr>
          <a:xfrm>
            <a:off x="4165628" y="428431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시연 영상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pic>
        <p:nvPicPr>
          <p:cNvPr id="5" name="시연 영상 1배속">
            <a:hlinkClick r:id="" action="ppaction://media"/>
            <a:extLst>
              <a:ext uri="{FF2B5EF4-FFF2-40B4-BE49-F238E27FC236}">
                <a16:creationId xmlns:a16="http://schemas.microsoft.com/office/drawing/2014/main" id="{CD062A3B-7B5F-DD9F-F64C-3D407BAA0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317" t="20911" b="14849"/>
          <a:stretch/>
        </p:blipFill>
        <p:spPr>
          <a:xfrm rot="10800000">
            <a:off x="3244241" y="853216"/>
            <a:ext cx="4521895" cy="53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F3238-4799-B46B-BA67-6B166E420D10}"/>
              </a:ext>
            </a:extLst>
          </p:cNvPr>
          <p:cNvSpPr txBox="1"/>
          <p:nvPr/>
        </p:nvSpPr>
        <p:spPr>
          <a:xfrm>
            <a:off x="0" y="1910443"/>
            <a:ext cx="12151909" cy="303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136" dirty="0">
                <a:latin typeface="Amasis MT Pro Black" panose="02040A04050005020304" pitchFamily="18" charset="0"/>
              </a:rPr>
              <a:t>Q&amp;A</a:t>
            </a:r>
            <a:endParaRPr lang="ko-KR" altLang="en-US" sz="15936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5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4245" y="3136884"/>
            <a:ext cx="1030975" cy="392957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1944" y="2128351"/>
            <a:ext cx="2810756" cy="2437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EA24C4-798E-0732-6CDD-07B050197165}"/>
              </a:ext>
            </a:extLst>
          </p:cNvPr>
          <p:cNvSpPr txBox="1"/>
          <p:nvPr/>
        </p:nvSpPr>
        <p:spPr>
          <a:xfrm>
            <a:off x="1818677" y="2947049"/>
            <a:ext cx="5740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4" dirty="0"/>
              <a:t>주제 선정 동기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834A9C-31C7-50FD-5927-5E45A18B63CC}"/>
              </a:ext>
            </a:extLst>
          </p:cNvPr>
          <p:cNvSpPr/>
          <p:nvPr/>
        </p:nvSpPr>
        <p:spPr>
          <a:xfrm>
            <a:off x="148087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3753454" y="3458454"/>
            <a:ext cx="4683573" cy="14285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883722" y="3196199"/>
            <a:ext cx="786666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dirty="0"/>
              <a:t>정수기를 편하게 조작하고</a:t>
            </a:r>
            <a:endParaRPr lang="en-US" altLang="ko-KR" sz="2667" dirty="0"/>
          </a:p>
          <a:p>
            <a:r>
              <a:rPr lang="ko-KR" altLang="en-US" sz="2667" dirty="0"/>
              <a:t>필터 교체주기를 알기 위해</a:t>
            </a:r>
            <a:endParaRPr lang="en-US" altLang="ko-KR" sz="2667" dirty="0"/>
          </a:p>
        </p:txBody>
      </p:sp>
      <p:sp>
        <p:nvSpPr>
          <p:cNvPr id="13" name="Object 13"/>
          <p:cNvSpPr txBox="1"/>
          <p:nvPr/>
        </p:nvSpPr>
        <p:spPr>
          <a:xfrm>
            <a:off x="769294" y="3189258"/>
            <a:ext cx="789299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Arabic Typesetting" panose="020B0604020202020204" pitchFamily="66" charset="-78"/>
              </a:rPr>
              <a:t>온도 조절 기능과 필터 수명을 표시하는</a:t>
            </a:r>
            <a:endParaRPr lang="en-US" altLang="ko-KR" sz="2400" dirty="0">
              <a:latin typeface="Arabic Typesetting" panose="020B0604020202020204" pitchFamily="66" charset="-78"/>
            </a:endParaRPr>
          </a:p>
          <a:p>
            <a:r>
              <a:rPr lang="ko-KR" altLang="en-US" sz="2400" dirty="0">
                <a:latin typeface="Arabic Typesetting" panose="020B0604020202020204" pitchFamily="66" charset="-78"/>
              </a:rPr>
              <a:t>정수기를 </a:t>
            </a:r>
            <a:r>
              <a:rPr lang="ko-KR" altLang="en-US" sz="2400" dirty="0" err="1">
                <a:latin typeface="Arabic Typesetting" panose="020B0604020202020204" pitchFamily="66" charset="-78"/>
              </a:rPr>
              <a:t>아두이노로</a:t>
            </a:r>
            <a:r>
              <a:rPr lang="ko-KR" altLang="en-US" sz="2400" dirty="0">
                <a:latin typeface="Arabic Typesetting" panose="020B0604020202020204" pitchFamily="66" charset="-78"/>
              </a:rPr>
              <a:t> 구현해 </a:t>
            </a:r>
            <a:r>
              <a:rPr lang="ko-KR" altLang="en-US" sz="2400" dirty="0" err="1">
                <a:latin typeface="Arabic Typesetting" panose="020B0604020202020204" pitchFamily="66" charset="-78"/>
              </a:rPr>
              <a:t>보고자함</a:t>
            </a:r>
            <a:endParaRPr lang="en-US" altLang="ko-KR" sz="2400" dirty="0">
              <a:latin typeface="Arabic Typesetting" panose="020B0604020202020204" pitchFamily="66" charset="-7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9933" y="432223"/>
            <a:ext cx="599061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/>
              <a:t>1. </a:t>
            </a:r>
            <a:r>
              <a:rPr lang="ko-KR" altLang="en-US" sz="3200" dirty="0"/>
              <a:t>주제 선정 동기</a:t>
            </a:r>
            <a:r>
              <a:rPr lang="ko-KR" altLang="en-US" sz="1333" dirty="0"/>
              <a:t> </a:t>
            </a:r>
            <a:endParaRPr lang="en-US" sz="1333" dirty="0"/>
          </a:p>
        </p:txBody>
      </p:sp>
      <p:sp>
        <p:nvSpPr>
          <p:cNvPr id="16" name="Object 16"/>
          <p:cNvSpPr txBox="1"/>
          <p:nvPr/>
        </p:nvSpPr>
        <p:spPr>
          <a:xfrm>
            <a:off x="780953" y="2379695"/>
            <a:ext cx="78929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dirty="0">
                <a:solidFill>
                  <a:srgbClr val="424835"/>
                </a:solidFill>
                <a:latin typeface="Noto Sans CJK KR Bold" pitchFamily="34" charset="0"/>
              </a:rPr>
              <a:t>동기</a:t>
            </a:r>
            <a:endParaRPr lang="en-US" sz="2667" b="1" dirty="0"/>
          </a:p>
        </p:txBody>
      </p:sp>
      <p:sp>
        <p:nvSpPr>
          <p:cNvPr id="17" name="Object 17"/>
          <p:cNvSpPr txBox="1"/>
          <p:nvPr/>
        </p:nvSpPr>
        <p:spPr>
          <a:xfrm>
            <a:off x="6919049" y="2386636"/>
            <a:ext cx="78666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424835"/>
                </a:solidFill>
                <a:latin typeface="Noto Sans CJK KR Bold" pitchFamily="34" charset="0"/>
                <a:cs typeface="Noto Sans CJK KR Bold" pitchFamily="34" charset="0"/>
              </a:rPr>
              <a:t>목적</a:t>
            </a:r>
            <a:endParaRPr lang="en-US" sz="3200" b="1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28638378-F737-87A0-DD96-81D0FD8387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34148" y="4495800"/>
            <a:ext cx="2048504" cy="2414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4245" y="3136884"/>
            <a:ext cx="1030975" cy="392957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EA24C4-798E-0732-6CDD-07B050197165}"/>
              </a:ext>
            </a:extLst>
          </p:cNvPr>
          <p:cNvSpPr txBox="1"/>
          <p:nvPr/>
        </p:nvSpPr>
        <p:spPr>
          <a:xfrm>
            <a:off x="2286000" y="2987811"/>
            <a:ext cx="57404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4" dirty="0"/>
              <a:t>사용된 부품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FAF61-ED52-16B1-9B9D-2FA90FD3EDFA}"/>
              </a:ext>
            </a:extLst>
          </p:cNvPr>
          <p:cNvSpPr txBox="1"/>
          <p:nvPr/>
        </p:nvSpPr>
        <p:spPr>
          <a:xfrm>
            <a:off x="7609802" y="1830237"/>
            <a:ext cx="5527041" cy="303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136" dirty="0">
                <a:latin typeface="Amasis MT Pro Black" panose="02040A04050005020304" pitchFamily="18" charset="0"/>
              </a:rPr>
              <a:t>02</a:t>
            </a:r>
            <a:endParaRPr lang="ko-KR" altLang="en-US" sz="15936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7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C1B687-634E-E8A8-0198-5AAD41FC136D}"/>
              </a:ext>
            </a:extLst>
          </p:cNvPr>
          <p:cNvSpPr/>
          <p:nvPr/>
        </p:nvSpPr>
        <p:spPr>
          <a:xfrm>
            <a:off x="138023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오토만, 스툴이(가) 표시된 사진&#10;&#10;자동 생성된 설명">
            <a:extLst>
              <a:ext uri="{FF2B5EF4-FFF2-40B4-BE49-F238E27FC236}">
                <a16:creationId xmlns:a16="http://schemas.microsoft.com/office/drawing/2014/main" id="{15AFA7D9-977D-9723-20DB-533D6AED0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7" t="35844" r="33966" b="36123"/>
          <a:stretch/>
        </p:blipFill>
        <p:spPr>
          <a:xfrm>
            <a:off x="715433" y="642409"/>
            <a:ext cx="2807759" cy="2239433"/>
          </a:xfrm>
          <a:prstGeom prst="rect">
            <a:avLst/>
          </a:prstGeom>
        </p:spPr>
      </p:pic>
      <p:pic>
        <p:nvPicPr>
          <p:cNvPr id="10" name="그림 9" descr="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C2D5F4AF-3CFC-3C75-934C-76BC4B84E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6" t="9257" r="5834" b="3671"/>
          <a:stretch/>
        </p:blipFill>
        <p:spPr>
          <a:xfrm>
            <a:off x="715433" y="2930526"/>
            <a:ext cx="2807759" cy="3282950"/>
          </a:xfrm>
          <a:prstGeom prst="rect">
            <a:avLst/>
          </a:prstGeom>
        </p:spPr>
      </p:pic>
      <p:pic>
        <p:nvPicPr>
          <p:cNvPr id="12" name="그림 11" descr="전자제품, 디스플레이, 화면, 전자 기기이(가) 표시된 사진&#10;&#10;자동 생성된 설명">
            <a:extLst>
              <a:ext uri="{FF2B5EF4-FFF2-40B4-BE49-F238E27FC236}">
                <a16:creationId xmlns:a16="http://schemas.microsoft.com/office/drawing/2014/main" id="{4188CD4F-D7D1-3B98-2650-6BA1E6CAF2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20" t="16072" r="7667" b="11979"/>
          <a:stretch/>
        </p:blipFill>
        <p:spPr>
          <a:xfrm>
            <a:off x="3571875" y="642409"/>
            <a:ext cx="2383367" cy="1115483"/>
          </a:xfrm>
          <a:prstGeom prst="rect">
            <a:avLst/>
          </a:prstGeom>
        </p:spPr>
      </p:pic>
      <p:pic>
        <p:nvPicPr>
          <p:cNvPr id="11" name="그림 10" descr="회로 구성요소, 전자 부품, 패시브 회로 부품, 연산 증폭기이(가) 표시된 사진&#10;&#10;자동 생성된 설명">
            <a:extLst>
              <a:ext uri="{FF2B5EF4-FFF2-40B4-BE49-F238E27FC236}">
                <a16:creationId xmlns:a16="http://schemas.microsoft.com/office/drawing/2014/main" id="{48944ED4-CB0B-4DA7-8733-EA866181D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36" t="13163" r="30786" b="14477"/>
          <a:stretch/>
        </p:blipFill>
        <p:spPr>
          <a:xfrm>
            <a:off x="3571875" y="1806576"/>
            <a:ext cx="2383367" cy="22193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AF44D0-6367-0669-9376-A9FFAE295C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01" t="14922" b="11172"/>
          <a:stretch/>
        </p:blipFill>
        <p:spPr>
          <a:xfrm>
            <a:off x="3571875" y="4073526"/>
            <a:ext cx="2383367" cy="2139950"/>
          </a:xfrm>
          <a:prstGeom prst="rect">
            <a:avLst/>
          </a:prstGeom>
        </p:spPr>
      </p:pic>
      <p:pic>
        <p:nvPicPr>
          <p:cNvPr id="4" name="그림 3" descr="전자제품, 전자 기기, 리모컨, 제어이(가) 표시된 사진&#10;&#10;자동 생성된 설명">
            <a:extLst>
              <a:ext uri="{FF2B5EF4-FFF2-40B4-BE49-F238E27FC236}">
                <a16:creationId xmlns:a16="http://schemas.microsoft.com/office/drawing/2014/main" id="{23A7B367-6AE1-E06B-4E38-363F5B7199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50" t="23771" r="17568" b="24877"/>
          <a:stretch/>
        </p:blipFill>
        <p:spPr>
          <a:xfrm>
            <a:off x="6002867" y="642409"/>
            <a:ext cx="2804583" cy="2096559"/>
          </a:xfrm>
          <a:prstGeom prst="rect">
            <a:avLst/>
          </a:prstGeom>
        </p:spPr>
      </p:pic>
      <p:pic>
        <p:nvPicPr>
          <p:cNvPr id="7" name="그림 6" descr="레드이(가) 표시된 사진&#10;&#10;중간 신뢰도로 자동 생성된 설명">
            <a:extLst>
              <a:ext uri="{FF2B5EF4-FFF2-40B4-BE49-F238E27FC236}">
                <a16:creationId xmlns:a16="http://schemas.microsoft.com/office/drawing/2014/main" id="{381BB6AC-0732-32A7-F827-8CE107040E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252" t="9597" r="10337"/>
          <a:stretch/>
        </p:blipFill>
        <p:spPr>
          <a:xfrm>
            <a:off x="6002867" y="2788709"/>
            <a:ext cx="2804583" cy="342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A7A7E1-BC99-BD7D-C288-FC71B3AA90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648" t="9627" r="14039" b="8764"/>
          <a:stretch/>
        </p:blipFill>
        <p:spPr>
          <a:xfrm>
            <a:off x="8856134" y="642409"/>
            <a:ext cx="2618317" cy="2792942"/>
          </a:xfrm>
          <a:prstGeom prst="rect">
            <a:avLst/>
          </a:prstGeom>
        </p:spPr>
      </p:pic>
      <p:pic>
        <p:nvPicPr>
          <p:cNvPr id="5" name="그림 4" descr="회로 구성요소, 패시브 회로 부품, 전자 부품, 전자 공학이(가) 표시된 사진&#10;&#10;자동 생성된 설명">
            <a:extLst>
              <a:ext uri="{FF2B5EF4-FFF2-40B4-BE49-F238E27FC236}">
                <a16:creationId xmlns:a16="http://schemas.microsoft.com/office/drawing/2014/main" id="{D80B0FBC-BB46-0E27-0704-F30B2CEF78C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97" r="7766" b="10557"/>
          <a:stretch/>
        </p:blipFill>
        <p:spPr>
          <a:xfrm>
            <a:off x="8856134" y="3484034"/>
            <a:ext cx="2618317" cy="27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61603" y="3136884"/>
            <a:ext cx="1030975" cy="392957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EA24C4-798E-0732-6CDD-07B050197165}"/>
              </a:ext>
            </a:extLst>
          </p:cNvPr>
          <p:cNvSpPr txBox="1"/>
          <p:nvPr/>
        </p:nvSpPr>
        <p:spPr>
          <a:xfrm>
            <a:off x="568959" y="2894199"/>
            <a:ext cx="9600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34" dirty="0"/>
              <a:t>제품 구성 및 구현방법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F3238-4799-B46B-BA67-6B166E420D10}"/>
              </a:ext>
            </a:extLst>
          </p:cNvPr>
          <p:cNvSpPr txBox="1"/>
          <p:nvPr/>
        </p:nvSpPr>
        <p:spPr>
          <a:xfrm>
            <a:off x="7985759" y="1830237"/>
            <a:ext cx="5527041" cy="3037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136" dirty="0">
                <a:latin typeface="Amasis MT Pro Black" panose="02040A04050005020304" pitchFamily="18" charset="0"/>
              </a:rPr>
              <a:t>03</a:t>
            </a:r>
            <a:endParaRPr lang="ko-KR" altLang="en-US" sz="15936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3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92A25A-1B65-9ABC-FFD3-EEA5E015FD13}"/>
              </a:ext>
            </a:extLst>
          </p:cNvPr>
          <p:cNvSpPr/>
          <p:nvPr/>
        </p:nvSpPr>
        <p:spPr>
          <a:xfrm>
            <a:off x="148087" y="224287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AC1DD7-41DC-A65E-5644-552596ED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261202-2545-36B7-4459-634E92A1EA04}"/>
              </a:ext>
            </a:extLst>
          </p:cNvPr>
          <p:cNvSpPr/>
          <p:nvPr/>
        </p:nvSpPr>
        <p:spPr>
          <a:xfrm>
            <a:off x="772155" y="3279462"/>
            <a:ext cx="3722025" cy="922227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199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B1D891-D7E5-C808-2549-067E1169E98A}"/>
              </a:ext>
            </a:extLst>
          </p:cNvPr>
          <p:cNvSpPr/>
          <p:nvPr/>
        </p:nvSpPr>
        <p:spPr>
          <a:xfrm>
            <a:off x="5147487" y="2654011"/>
            <a:ext cx="290281" cy="1821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FE02BD-1D2A-BBD4-CECA-EF3AB4B1FBD3}"/>
              </a:ext>
            </a:extLst>
          </p:cNvPr>
          <p:cNvSpPr/>
          <p:nvPr/>
        </p:nvSpPr>
        <p:spPr>
          <a:xfrm rot="16200000">
            <a:off x="1993654" y="4050969"/>
            <a:ext cx="1213021" cy="24044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7026BE1-3CC1-176C-3511-D228C737C191}"/>
              </a:ext>
            </a:extLst>
          </p:cNvPr>
          <p:cNvSpPr/>
          <p:nvPr/>
        </p:nvSpPr>
        <p:spPr>
          <a:xfrm rot="165616">
            <a:off x="2387358" y="4978292"/>
            <a:ext cx="522661" cy="4880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791D75-AB2A-8A5B-2E24-C966FCEA8C16}"/>
              </a:ext>
            </a:extLst>
          </p:cNvPr>
          <p:cNvSpPr/>
          <p:nvPr/>
        </p:nvSpPr>
        <p:spPr>
          <a:xfrm rot="165616">
            <a:off x="3086674" y="4980990"/>
            <a:ext cx="534485" cy="4850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C773C0-2926-E1F9-B788-6459A9C722E7}"/>
              </a:ext>
            </a:extLst>
          </p:cNvPr>
          <p:cNvSpPr/>
          <p:nvPr/>
        </p:nvSpPr>
        <p:spPr>
          <a:xfrm>
            <a:off x="2279036" y="2218674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275102-38C9-ED69-2082-80DBADEF1142}"/>
              </a:ext>
            </a:extLst>
          </p:cNvPr>
          <p:cNvSpPr/>
          <p:nvPr/>
        </p:nvSpPr>
        <p:spPr>
          <a:xfrm>
            <a:off x="3540599" y="2218674"/>
            <a:ext cx="738192" cy="7556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321AC9-DFEA-AF35-B460-2B2140E2ED80}"/>
              </a:ext>
            </a:extLst>
          </p:cNvPr>
          <p:cNvSpPr/>
          <p:nvPr/>
        </p:nvSpPr>
        <p:spPr>
          <a:xfrm>
            <a:off x="1085304" y="2208565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925774-5E4E-0509-1263-99C6EFB372DE}"/>
              </a:ext>
            </a:extLst>
          </p:cNvPr>
          <p:cNvSpPr/>
          <p:nvPr/>
        </p:nvSpPr>
        <p:spPr>
          <a:xfrm rot="165616">
            <a:off x="1637653" y="4984331"/>
            <a:ext cx="522661" cy="4880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CC4982-B3F4-85EF-5E7E-D4011811799A}"/>
              </a:ext>
            </a:extLst>
          </p:cNvPr>
          <p:cNvSpPr txBox="1"/>
          <p:nvPr/>
        </p:nvSpPr>
        <p:spPr>
          <a:xfrm>
            <a:off x="918981" y="1577478"/>
            <a:ext cx="40736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온수   정수   냉수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BE8C76-03E1-5C7E-E5DD-EB74C41D6433}"/>
              </a:ext>
            </a:extLst>
          </p:cNvPr>
          <p:cNvSpPr/>
          <p:nvPr/>
        </p:nvSpPr>
        <p:spPr>
          <a:xfrm>
            <a:off x="6521310" y="1577477"/>
            <a:ext cx="4947611" cy="184693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LCD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Hot water</a:t>
            </a:r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Water</a:t>
            </a:r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Cold water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8E97928-FD6D-59E5-F6F4-452D1EBC7FE9}"/>
              </a:ext>
            </a:extLst>
          </p:cNvPr>
          <p:cNvSpPr/>
          <p:nvPr/>
        </p:nvSpPr>
        <p:spPr>
          <a:xfrm>
            <a:off x="6519426" y="4158674"/>
            <a:ext cx="4947611" cy="184693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RGB LED</a:t>
            </a:r>
          </a:p>
          <a:p>
            <a:pPr algn="ctr"/>
            <a:r>
              <a:rPr lang="ko-KR" altLang="en-US" sz="3000" b="1" dirty="0"/>
              <a:t>온수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빨간색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초록색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파란색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9966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044F810-E0CA-E868-7D4B-F433DB024521}"/>
              </a:ext>
            </a:extLst>
          </p:cNvPr>
          <p:cNvSpPr/>
          <p:nvPr/>
        </p:nvSpPr>
        <p:spPr>
          <a:xfrm>
            <a:off x="148087" y="224286"/>
            <a:ext cx="11895826" cy="640024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AC1DD7-41DC-A65E-5644-552596ED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79" y="29196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3. </a:t>
            </a:r>
            <a:r>
              <a:rPr lang="ko-KR" altLang="en-US" sz="4400" b="1" kern="0" spc="-100" dirty="0">
                <a:latin typeface="Noto Sans CJK KR Bold" pitchFamily="34" charset="0"/>
                <a:cs typeface="Noto Sans CJK KR Bold" pitchFamily="34" charset="0"/>
              </a:rPr>
              <a:t>제품 구성 및 구현방법</a:t>
            </a:r>
            <a:r>
              <a:rPr lang="en-US" altLang="ko-KR" sz="4400" b="1" kern="0" spc="-100" dirty="0">
                <a:latin typeface="Noto Sans CJK KR Bold" pitchFamily="34" charset="0"/>
                <a:cs typeface="Noto Sans CJK KR Bold" pitchFamily="34" charset="0"/>
              </a:rPr>
              <a:t> </a:t>
            </a:r>
            <a:br>
              <a:rPr lang="en-US" altLang="ko-KR" b="1" dirty="0">
                <a:latin typeface="Calibri"/>
              </a:rPr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339C84-4F44-00F2-8168-DBD5A767207C}"/>
              </a:ext>
            </a:extLst>
          </p:cNvPr>
          <p:cNvSpPr/>
          <p:nvPr/>
        </p:nvSpPr>
        <p:spPr>
          <a:xfrm>
            <a:off x="772155" y="3279462"/>
            <a:ext cx="3722025" cy="922227"/>
          </a:xfrm>
          <a:prstGeom prst="rect">
            <a:avLst/>
          </a:prstGeom>
          <a:solidFill>
            <a:srgbClr val="0070C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99" dirty="0"/>
              <a:t>Hot water</a:t>
            </a:r>
            <a:endParaRPr lang="ko-KR" altLang="en-US" sz="319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045AC0-FB9A-10D8-7E4A-603BE11A7092}"/>
              </a:ext>
            </a:extLst>
          </p:cNvPr>
          <p:cNvSpPr/>
          <p:nvPr/>
        </p:nvSpPr>
        <p:spPr>
          <a:xfrm>
            <a:off x="5141116" y="2650686"/>
            <a:ext cx="290281" cy="18212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75D644-91AE-777C-013E-C3D9ECD5675B}"/>
              </a:ext>
            </a:extLst>
          </p:cNvPr>
          <p:cNvSpPr/>
          <p:nvPr/>
        </p:nvSpPr>
        <p:spPr>
          <a:xfrm rot="16200000">
            <a:off x="1993654" y="4050969"/>
            <a:ext cx="1213021" cy="24044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6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E69B60D-AC47-DB2C-13C2-8A22B2C83B5F}"/>
              </a:ext>
            </a:extLst>
          </p:cNvPr>
          <p:cNvSpPr/>
          <p:nvPr/>
        </p:nvSpPr>
        <p:spPr>
          <a:xfrm rot="165616">
            <a:off x="2387358" y="4978292"/>
            <a:ext cx="522661" cy="488081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7F9F26-A2C9-4704-E40D-FEEEFD76583E}"/>
              </a:ext>
            </a:extLst>
          </p:cNvPr>
          <p:cNvSpPr/>
          <p:nvPr/>
        </p:nvSpPr>
        <p:spPr>
          <a:xfrm rot="165616">
            <a:off x="3086674" y="4980990"/>
            <a:ext cx="534485" cy="485096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C2B777C-DC9D-7790-CBC6-D24A6E17756A}"/>
              </a:ext>
            </a:extLst>
          </p:cNvPr>
          <p:cNvSpPr/>
          <p:nvPr/>
        </p:nvSpPr>
        <p:spPr>
          <a:xfrm>
            <a:off x="2279036" y="2218674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548891-3453-19C6-3DE0-D787A040010A}"/>
              </a:ext>
            </a:extLst>
          </p:cNvPr>
          <p:cNvSpPr/>
          <p:nvPr/>
        </p:nvSpPr>
        <p:spPr>
          <a:xfrm>
            <a:off x="3540599" y="2218674"/>
            <a:ext cx="738192" cy="75567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0F661-5FD1-DE0C-BFE5-61F9C8F711D4}"/>
              </a:ext>
            </a:extLst>
          </p:cNvPr>
          <p:cNvSpPr/>
          <p:nvPr/>
        </p:nvSpPr>
        <p:spPr>
          <a:xfrm>
            <a:off x="1085304" y="2208565"/>
            <a:ext cx="757942" cy="775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1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CC0914-E1AA-D5AA-2F50-B7AB33300560}"/>
              </a:ext>
            </a:extLst>
          </p:cNvPr>
          <p:cNvSpPr/>
          <p:nvPr/>
        </p:nvSpPr>
        <p:spPr>
          <a:xfrm rot="165616">
            <a:off x="1637653" y="4984331"/>
            <a:ext cx="522661" cy="4880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297314-B2B9-A524-B213-C5742C592F3A}"/>
              </a:ext>
            </a:extLst>
          </p:cNvPr>
          <p:cNvSpPr txBox="1"/>
          <p:nvPr/>
        </p:nvSpPr>
        <p:spPr>
          <a:xfrm>
            <a:off x="918981" y="1577478"/>
            <a:ext cx="40736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온수   정수   냉수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6DBA6A0-B9E8-9A90-297D-73DCE8D73625}"/>
              </a:ext>
            </a:extLst>
          </p:cNvPr>
          <p:cNvSpPr/>
          <p:nvPr/>
        </p:nvSpPr>
        <p:spPr>
          <a:xfrm>
            <a:off x="6521310" y="1577477"/>
            <a:ext cx="4947611" cy="184693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LCD</a:t>
            </a:r>
          </a:p>
          <a:p>
            <a:pPr algn="ctr"/>
            <a:r>
              <a:rPr lang="ko-KR" altLang="en-US" sz="3000" b="1" dirty="0">
                <a:solidFill>
                  <a:srgbClr val="FFC000"/>
                </a:solidFill>
              </a:rPr>
              <a:t>온수 </a:t>
            </a:r>
            <a:r>
              <a:rPr lang="en-US" altLang="ko-KR" sz="3000" b="1" dirty="0">
                <a:solidFill>
                  <a:srgbClr val="FFC000"/>
                </a:solidFill>
              </a:rPr>
              <a:t>– Hot water</a:t>
            </a:r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Water</a:t>
            </a:r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Cold water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1014DD8-148D-BC8C-270D-F6F37A31D8D2}"/>
              </a:ext>
            </a:extLst>
          </p:cNvPr>
          <p:cNvSpPr/>
          <p:nvPr/>
        </p:nvSpPr>
        <p:spPr>
          <a:xfrm>
            <a:off x="6519426" y="4158674"/>
            <a:ext cx="4947611" cy="184693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/>
              <a:t>RGB LED</a:t>
            </a:r>
          </a:p>
          <a:p>
            <a:pPr algn="ctr"/>
            <a:r>
              <a:rPr lang="ko-KR" altLang="en-US" sz="3000" b="1" dirty="0">
                <a:solidFill>
                  <a:srgbClr val="FFC000"/>
                </a:solidFill>
              </a:rPr>
              <a:t>온수 </a:t>
            </a:r>
            <a:r>
              <a:rPr lang="en-US" altLang="ko-KR" sz="3000" b="1" dirty="0">
                <a:solidFill>
                  <a:srgbClr val="FFC000"/>
                </a:solidFill>
              </a:rPr>
              <a:t>– </a:t>
            </a:r>
            <a:r>
              <a:rPr lang="ko-KR" altLang="en-US" sz="3000" b="1" dirty="0">
                <a:solidFill>
                  <a:srgbClr val="FFC000"/>
                </a:solidFill>
              </a:rPr>
              <a:t>빨간색</a:t>
            </a:r>
            <a:endParaRPr lang="en-US" altLang="ko-KR" sz="3000" b="1" dirty="0">
              <a:solidFill>
                <a:srgbClr val="FFC000"/>
              </a:solidFill>
            </a:endParaRPr>
          </a:p>
          <a:p>
            <a:pPr algn="ctr"/>
            <a:r>
              <a:rPr lang="ko-KR" altLang="en-US" sz="3000" b="1" dirty="0"/>
              <a:t>정수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초록색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냉수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파란색</a:t>
            </a:r>
            <a:endParaRPr lang="en-US" altLang="ko-KR" sz="30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BAAB2A0-5C7E-D7EF-74E1-C4DF33D98700}"/>
              </a:ext>
            </a:extLst>
          </p:cNvPr>
          <p:cNvSpPr/>
          <p:nvPr/>
        </p:nvSpPr>
        <p:spPr>
          <a:xfrm rot="19434808">
            <a:off x="884042" y="2426151"/>
            <a:ext cx="742217" cy="5445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52919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1160</Words>
  <Application>Microsoft Office PowerPoint</Application>
  <PresentationFormat>와이드스크린</PresentationFormat>
  <Paragraphs>222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Noto Sans CJK KR Bold</vt:lpstr>
      <vt:lpstr>Noto Sans CJK KR Light</vt:lpstr>
      <vt:lpstr>맑은 고딕</vt:lpstr>
      <vt:lpstr>함초롬바탕</vt:lpstr>
      <vt:lpstr>Amasis MT Pro Black</vt:lpstr>
      <vt:lpstr>Arabic Typesetting</vt:lpstr>
      <vt:lpstr>Arial</vt:lpstr>
      <vt:lpstr>Arial Rounded MT Bold</vt:lpstr>
      <vt:lpstr>Calibri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3. 제품 구성 및 구현방법  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이건수</dc:creator>
  <cp:lastModifiedBy>이건수</cp:lastModifiedBy>
  <cp:revision>53</cp:revision>
  <dcterms:created xsi:type="dcterms:W3CDTF">2023-06-11T04:13:56Z</dcterms:created>
  <dcterms:modified xsi:type="dcterms:W3CDTF">2023-06-13T04:02:28Z</dcterms:modified>
  <cp:version>1000.0000.01</cp:version>
</cp:coreProperties>
</file>